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7" r:id="rId1"/>
  </p:sldMasterIdLst>
  <p:sldIdLst>
    <p:sldId id="269" r:id="rId2"/>
    <p:sldId id="261" r:id="rId3"/>
    <p:sldId id="262" r:id="rId4"/>
    <p:sldId id="267" r:id="rId5"/>
    <p:sldId id="270" r:id="rId6"/>
    <p:sldId id="273" r:id="rId7"/>
    <p:sldId id="274" r:id="rId8"/>
    <p:sldId id="275" r:id="rId9"/>
    <p:sldId id="271" r:id="rId10"/>
    <p:sldId id="276" r:id="rId11"/>
    <p:sldId id="277" r:id="rId12"/>
    <p:sldId id="278" r:id="rId13"/>
    <p:sldId id="282" r:id="rId14"/>
    <p:sldId id="272" r:id="rId15"/>
    <p:sldId id="279" r:id="rId16"/>
    <p:sldId id="280" r:id="rId17"/>
    <p:sldId id="281" r:id="rId18"/>
    <p:sldId id="285" r:id="rId19"/>
    <p:sldId id="286" r:id="rId20"/>
    <p:sldId id="283" r:id="rId21"/>
    <p:sldId id="284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0000"/>
    <a:srgbClr val="262626"/>
    <a:srgbClr val="D9D0C1"/>
    <a:srgbClr val="00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5116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132" y="1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none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6/27/2022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83255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F40B7-36AB-4376-BE14-EF7004D79BB9}" type="datetime1">
              <a:rPr lang="en-US" smtClean="0"/>
              <a:t>6/27/2022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717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7CAB8-DCAE-46A5-AADA-B3FAD11A54E0}" type="datetime1">
              <a:rPr lang="en-US" smtClean="0"/>
              <a:t>6/27/2022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2464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6/27/2022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3773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6/27/2022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75557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6/27/2022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5864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6/27/2022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8045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6/27/2022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0875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6/27/2022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6702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6/27/2022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1181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6/27/2022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‹N›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637668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6/27/2022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879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1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2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i="1" kern="1200" cap="none" spc="-7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7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1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1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1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1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jp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1E94681D-2A4C-4A8D-B9B5-31D440D03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EC7E010-C712-408D-9787-0842AFC9F4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503FCEF-A9BA-4991-9220-E36615FB8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A069235B-22DB-4231-8291-D64DA2CDE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Immagine 17" descr="Immagine che contiene esterni, natura, cielo notturno, scuro&#10;&#10;Descrizione generata automaticamente">
            <a:extLst>
              <a:ext uri="{FF2B5EF4-FFF2-40B4-BE49-F238E27FC236}">
                <a16:creationId xmlns:a16="http://schemas.microsoft.com/office/drawing/2014/main" id="{EB48BE4E-9A00-35CB-CD23-57FB396EA1A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972" b="16555"/>
          <a:stretch/>
        </p:blipFill>
        <p:spPr>
          <a:xfrm>
            <a:off x="0" y="505653"/>
            <a:ext cx="5956578" cy="5842800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/>
            </a:outerShdw>
          </a:effectLst>
        </p:spPr>
      </p:pic>
      <p:sp>
        <p:nvSpPr>
          <p:cNvPr id="3" name="Rettangolo 2">
            <a:extLst>
              <a:ext uri="{FF2B5EF4-FFF2-40B4-BE49-F238E27FC236}">
                <a16:creationId xmlns:a16="http://schemas.microsoft.com/office/drawing/2014/main" id="{2F96E80A-8D96-65FF-45A4-B0057A221D44}"/>
              </a:ext>
            </a:extLst>
          </p:cNvPr>
          <p:cNvSpPr/>
          <p:nvPr/>
        </p:nvSpPr>
        <p:spPr>
          <a:xfrm>
            <a:off x="0" y="484633"/>
            <a:ext cx="6096000" cy="5884635"/>
          </a:xfrm>
          <a:prstGeom prst="rect">
            <a:avLst/>
          </a:prstGeom>
          <a:gradFill>
            <a:gsLst>
              <a:gs pos="9000">
                <a:srgbClr val="C00000">
                  <a:alpha val="0"/>
                </a:srgbClr>
              </a:gs>
              <a:gs pos="100000">
                <a:srgbClr val="262626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2BCBDF65-D7DA-47EE-9942-52F4E2D54548}"/>
              </a:ext>
            </a:extLst>
          </p:cNvPr>
          <p:cNvSpPr/>
          <p:nvPr/>
        </p:nvSpPr>
        <p:spPr>
          <a:xfrm>
            <a:off x="0" y="6369268"/>
            <a:ext cx="12192000" cy="4887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>
                <a:solidFill>
                  <a:schemeClr val="tx1"/>
                </a:solidFill>
                <a:latin typeface="Avenir Next LT Pro Light" panose="020B0304020202020204" pitchFamily="34" charset="0"/>
              </a:rPr>
              <a:t>Federico Ceriola – Gian Marco De </a:t>
            </a:r>
            <a:r>
              <a:rPr lang="en-GB" dirty="0" err="1">
                <a:solidFill>
                  <a:schemeClr val="tx1"/>
                </a:solidFill>
                <a:latin typeface="Avenir Next LT Pro Light" panose="020B0304020202020204" pitchFamily="34" charset="0"/>
              </a:rPr>
              <a:t>Bortoli</a:t>
            </a:r>
            <a:r>
              <a:rPr lang="en-GB" dirty="0">
                <a:solidFill>
                  <a:schemeClr val="tx1"/>
                </a:solidFill>
                <a:latin typeface="Avenir Next LT Pro Light" panose="020B0304020202020204" pitchFamily="34" charset="0"/>
              </a:rPr>
              <a:t> – Bruno </a:t>
            </a:r>
            <a:r>
              <a:rPr lang="en-GB" dirty="0" err="1">
                <a:solidFill>
                  <a:schemeClr val="tx1"/>
                </a:solidFill>
                <a:latin typeface="Avenir Next LT Pro Light" panose="020B0304020202020204" pitchFamily="34" charset="0"/>
              </a:rPr>
              <a:t>Sciarrone</a:t>
            </a:r>
            <a:endParaRPr lang="en-GB" dirty="0">
              <a:solidFill>
                <a:schemeClr val="tx1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31" name="Rettangolo 30">
            <a:extLst>
              <a:ext uri="{FF2B5EF4-FFF2-40B4-BE49-F238E27FC236}">
                <a16:creationId xmlns:a16="http://schemas.microsoft.com/office/drawing/2014/main" id="{BA6AB1C9-6239-4C9D-BEFF-A249FA7FBC7A}"/>
              </a:ext>
            </a:extLst>
          </p:cNvPr>
          <p:cNvSpPr/>
          <p:nvPr/>
        </p:nvSpPr>
        <p:spPr>
          <a:xfrm>
            <a:off x="0" y="-4099"/>
            <a:ext cx="12192000" cy="4887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dirty="0">
                <a:solidFill>
                  <a:schemeClr val="tx1"/>
                </a:solidFill>
                <a:latin typeface="Avenir Next LT Pro Light" panose="020B0304020202020204" pitchFamily="34" charset="0"/>
              </a:rPr>
              <a:t>Creative Programming and Computing</a:t>
            </a:r>
            <a:endParaRPr lang="en-GB" dirty="0">
              <a:solidFill>
                <a:schemeClr val="tx1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57318CC0-5072-4528-8064-15CDAE608152}"/>
              </a:ext>
            </a:extLst>
          </p:cNvPr>
          <p:cNvSpPr txBox="1"/>
          <p:nvPr/>
        </p:nvSpPr>
        <p:spPr>
          <a:xfrm>
            <a:off x="3798396" y="1658436"/>
            <a:ext cx="80217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3600" b="1" dirty="0">
                <a:solidFill>
                  <a:schemeClr val="bg1"/>
                </a:solidFill>
                <a:latin typeface="Avenir Next LT Pro Light" panose="020B0604020202020204" pitchFamily="34" charset="0"/>
              </a:rPr>
              <a:t>«E quindi uscimmo a riveder le stelle»</a:t>
            </a:r>
            <a:endParaRPr lang="en-GB" sz="3600" b="1" dirty="0">
              <a:solidFill>
                <a:schemeClr val="bg1"/>
              </a:solidFill>
              <a:latin typeface="Avenir Next LT Pro Light" panose="020B0604020202020204" pitchFamily="34" charset="0"/>
            </a:endParaRPr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C1EEB5E0-C5AE-4533-806C-A342233136BA}"/>
              </a:ext>
            </a:extLst>
          </p:cNvPr>
          <p:cNvSpPr txBox="1"/>
          <p:nvPr/>
        </p:nvSpPr>
        <p:spPr>
          <a:xfrm>
            <a:off x="6363369" y="2441927"/>
            <a:ext cx="53094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2000" i="1" dirty="0">
                <a:solidFill>
                  <a:schemeClr val="bg1"/>
                </a:solidFill>
                <a:effectLst/>
                <a:latin typeface="Amasis MT Pro Light" panose="02040304050005020304" pitchFamily="18" charset="0"/>
              </a:rPr>
              <a:t>Inferno</a:t>
            </a:r>
            <a:r>
              <a:rPr lang="en-GB" sz="2000" i="0" dirty="0">
                <a:solidFill>
                  <a:schemeClr val="bg1"/>
                </a:solidFill>
                <a:effectLst/>
                <a:latin typeface="Amasis MT Pro Light" panose="02040304050005020304" pitchFamily="18" charset="0"/>
              </a:rPr>
              <a:t> XXXIV, 139</a:t>
            </a:r>
            <a:endParaRPr lang="en-GB" sz="2000" dirty="0">
              <a:solidFill>
                <a:schemeClr val="bg1"/>
              </a:solidFill>
              <a:latin typeface="Amasis MT Pro Light" panose="02040304050005020304" pitchFamily="18" charset="0"/>
            </a:endParaRP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7FB5C28F-6EA9-4DE6-8815-90DE7F647974}"/>
              </a:ext>
            </a:extLst>
          </p:cNvPr>
          <p:cNvSpPr txBox="1"/>
          <p:nvPr/>
        </p:nvSpPr>
        <p:spPr>
          <a:xfrm>
            <a:off x="10347319" y="6428968"/>
            <a:ext cx="1747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dirty="0" err="1">
                <a:latin typeface="Avenir Next LT Pro Light" panose="020B0304020202020204" pitchFamily="34" charset="0"/>
              </a:rPr>
              <a:t>a.a</a:t>
            </a:r>
            <a:r>
              <a:rPr lang="it-IT" dirty="0">
                <a:latin typeface="Avenir Next LT Pro Light" panose="020B0304020202020204" pitchFamily="34" charset="0"/>
              </a:rPr>
              <a:t>. 2021/2022</a:t>
            </a:r>
            <a:endParaRPr lang="en-GB" dirty="0">
              <a:latin typeface="Avenir Next LT Pro Light" panose="020B0304020202020204" pitchFamily="34" charset="0"/>
            </a:endParaRP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1012BF64-F99D-4F21-8EDC-ABD35A1F616E}"/>
              </a:ext>
            </a:extLst>
          </p:cNvPr>
          <p:cNvSpPr txBox="1"/>
          <p:nvPr/>
        </p:nvSpPr>
        <p:spPr>
          <a:xfrm>
            <a:off x="8656417" y="51029"/>
            <a:ext cx="3535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dirty="0">
                <a:latin typeface="Avenir Next LT Pro Light" panose="020B0304020202020204" pitchFamily="34" charset="0"/>
              </a:rPr>
              <a:t>Music and Acoustic Engineering</a:t>
            </a:r>
            <a:endParaRPr lang="en-GB" dirty="0">
              <a:latin typeface="Avenir Next LT Pro Light" panose="020B0304020202020204" pitchFamily="34" charset="0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A5B54E5E-6972-AEA9-7B6A-BA5E3E834802}"/>
              </a:ext>
            </a:extLst>
          </p:cNvPr>
          <p:cNvSpPr txBox="1"/>
          <p:nvPr/>
        </p:nvSpPr>
        <p:spPr>
          <a:xfrm>
            <a:off x="8709128" y="3953139"/>
            <a:ext cx="30510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400" dirty="0">
                <a:solidFill>
                  <a:schemeClr val="bg1"/>
                </a:solidFill>
                <a:latin typeface="Avenir Next" panose="020B0503020202020204" pitchFamily="34" charset="0"/>
              </a:rPr>
              <a:t>Music and Acoustic Engineering</a:t>
            </a:r>
          </a:p>
          <a:p>
            <a:pPr algn="r"/>
            <a:r>
              <a:rPr lang="en-GB" sz="1400" dirty="0" err="1">
                <a:solidFill>
                  <a:schemeClr val="bg1"/>
                </a:solidFill>
                <a:latin typeface="Avenir Next" panose="020B0503020202020204" pitchFamily="34" charset="0"/>
              </a:rPr>
              <a:t>Politecnico</a:t>
            </a:r>
            <a:r>
              <a:rPr lang="en-GB" sz="1400" dirty="0">
                <a:solidFill>
                  <a:schemeClr val="bg1"/>
                </a:solidFill>
                <a:latin typeface="Avenir Next" panose="020B0503020202020204" pitchFamily="34" charset="0"/>
              </a:rPr>
              <a:t> di Milano</a:t>
            </a: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B7369218-D276-3E28-6116-E00408AC8B1F}"/>
              </a:ext>
            </a:extLst>
          </p:cNvPr>
          <p:cNvSpPr txBox="1"/>
          <p:nvPr/>
        </p:nvSpPr>
        <p:spPr>
          <a:xfrm>
            <a:off x="8283388" y="3380922"/>
            <a:ext cx="35367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400" dirty="0">
                <a:solidFill>
                  <a:schemeClr val="bg1"/>
                </a:solidFill>
                <a:latin typeface="Avenir Next" panose="020B0503020202020204" pitchFamily="34" charset="0"/>
              </a:rPr>
              <a:t>Creative Programming and Computing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8FCBBABE-6BF8-8BA9-A80B-29DCFEF635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5114" y="4786069"/>
            <a:ext cx="1437721" cy="795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211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1E94681D-2A4C-4A8D-B9B5-31D440D03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EC7E010-C712-408D-9787-0842AFC9F4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503FCEF-A9BA-4991-9220-E36615FB8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A069235B-22DB-4231-8291-D64DA2CDE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2BCBDF65-D7DA-47EE-9942-52F4E2D54548}"/>
              </a:ext>
            </a:extLst>
          </p:cNvPr>
          <p:cNvSpPr/>
          <p:nvPr/>
        </p:nvSpPr>
        <p:spPr>
          <a:xfrm>
            <a:off x="0" y="6369268"/>
            <a:ext cx="12192000" cy="4887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>
                <a:solidFill>
                  <a:schemeClr val="tx1"/>
                </a:solidFill>
                <a:latin typeface="Avenir Next LT Pro Light" panose="020B0304020202020204" pitchFamily="34" charset="0"/>
              </a:rPr>
              <a:t>Federico Ceriola – Gian Marco De </a:t>
            </a:r>
            <a:r>
              <a:rPr lang="en-GB" dirty="0" err="1">
                <a:solidFill>
                  <a:schemeClr val="tx1"/>
                </a:solidFill>
                <a:latin typeface="Avenir Next LT Pro Light" panose="020B0304020202020204" pitchFamily="34" charset="0"/>
              </a:rPr>
              <a:t>Bortoli</a:t>
            </a:r>
            <a:r>
              <a:rPr lang="en-GB" dirty="0">
                <a:solidFill>
                  <a:schemeClr val="tx1"/>
                </a:solidFill>
                <a:latin typeface="Avenir Next LT Pro Light" panose="020B0304020202020204" pitchFamily="34" charset="0"/>
              </a:rPr>
              <a:t> – Bruno </a:t>
            </a:r>
            <a:r>
              <a:rPr lang="en-GB" dirty="0" err="1">
                <a:solidFill>
                  <a:schemeClr val="tx1"/>
                </a:solidFill>
                <a:latin typeface="Avenir Next LT Pro Light" panose="020B0304020202020204" pitchFamily="34" charset="0"/>
              </a:rPr>
              <a:t>Sciarrone</a:t>
            </a:r>
            <a:endParaRPr lang="en-GB" dirty="0">
              <a:solidFill>
                <a:schemeClr val="tx1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31" name="Rettangolo 30">
            <a:extLst>
              <a:ext uri="{FF2B5EF4-FFF2-40B4-BE49-F238E27FC236}">
                <a16:creationId xmlns:a16="http://schemas.microsoft.com/office/drawing/2014/main" id="{BA6AB1C9-6239-4C9D-BEFF-A249FA7FBC7A}"/>
              </a:ext>
            </a:extLst>
          </p:cNvPr>
          <p:cNvSpPr/>
          <p:nvPr/>
        </p:nvSpPr>
        <p:spPr>
          <a:xfrm>
            <a:off x="0" y="-4099"/>
            <a:ext cx="12192000" cy="4887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dirty="0">
                <a:solidFill>
                  <a:schemeClr val="tx1"/>
                </a:solidFill>
                <a:latin typeface="Avenir Next LT Pro Light" panose="020B0304020202020204" pitchFamily="34" charset="0"/>
              </a:rPr>
              <a:t>Creative Programming and Computing</a:t>
            </a:r>
            <a:endParaRPr lang="en-GB" dirty="0">
              <a:solidFill>
                <a:schemeClr val="tx1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7FB5C28F-6EA9-4DE6-8815-90DE7F647974}"/>
              </a:ext>
            </a:extLst>
          </p:cNvPr>
          <p:cNvSpPr txBox="1"/>
          <p:nvPr/>
        </p:nvSpPr>
        <p:spPr>
          <a:xfrm>
            <a:off x="10347319" y="6428968"/>
            <a:ext cx="1747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dirty="0" err="1">
                <a:latin typeface="Avenir Next LT Pro Light" panose="020B0304020202020204" pitchFamily="34" charset="0"/>
              </a:rPr>
              <a:t>a.a</a:t>
            </a:r>
            <a:r>
              <a:rPr lang="it-IT" dirty="0">
                <a:latin typeface="Avenir Next LT Pro Light" panose="020B0304020202020204" pitchFamily="34" charset="0"/>
              </a:rPr>
              <a:t>. 2021/2022</a:t>
            </a:r>
            <a:endParaRPr lang="en-GB" dirty="0">
              <a:latin typeface="Avenir Next LT Pro Light" panose="020B0304020202020204" pitchFamily="34" charset="0"/>
            </a:endParaRP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1012BF64-F99D-4F21-8EDC-ABD35A1F616E}"/>
              </a:ext>
            </a:extLst>
          </p:cNvPr>
          <p:cNvSpPr txBox="1"/>
          <p:nvPr/>
        </p:nvSpPr>
        <p:spPr>
          <a:xfrm>
            <a:off x="8656417" y="51029"/>
            <a:ext cx="3535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dirty="0">
                <a:latin typeface="Avenir Next LT Pro Light" panose="020B0304020202020204" pitchFamily="34" charset="0"/>
              </a:rPr>
              <a:t>Music and Acoustic Engineering</a:t>
            </a:r>
            <a:endParaRPr lang="en-GB" dirty="0">
              <a:latin typeface="Avenir Next LT Pro Light" panose="020B0304020202020204" pitchFamily="34" charset="0"/>
            </a:endParaRP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06B6DAD6-9EA6-D1BA-1D8E-39ECBC7F9B37}"/>
              </a:ext>
            </a:extLst>
          </p:cNvPr>
          <p:cNvSpPr txBox="1"/>
          <p:nvPr/>
        </p:nvSpPr>
        <p:spPr>
          <a:xfrm>
            <a:off x="591671" y="914400"/>
            <a:ext cx="51386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  <a:latin typeface="Avenir Next" panose="020B0503020202020204" pitchFamily="34" charset="0"/>
              </a:rPr>
              <a:t>Interaction – Gyroscope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E85F23B5-BA24-5F46-BEDC-EDDFA095FC09}"/>
              </a:ext>
            </a:extLst>
          </p:cNvPr>
          <p:cNvSpPr txBox="1"/>
          <p:nvPr/>
        </p:nvSpPr>
        <p:spPr>
          <a:xfrm>
            <a:off x="591671" y="2105520"/>
            <a:ext cx="8266039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  <a:latin typeface="Avenir Next" panose="020B0503020202020204" pitchFamily="34" charset="0"/>
              </a:rPr>
              <a:t>The first address sent from </a:t>
            </a:r>
            <a:r>
              <a:rPr lang="en-GB" sz="2000" dirty="0" err="1">
                <a:solidFill>
                  <a:schemeClr val="bg1"/>
                </a:solidFill>
                <a:latin typeface="Avenir Next" panose="020B0503020202020204" pitchFamily="34" charset="0"/>
              </a:rPr>
              <a:t>GyrOSC</a:t>
            </a:r>
            <a:r>
              <a:rPr lang="en-GB" sz="2000" dirty="0">
                <a:solidFill>
                  <a:schemeClr val="bg1"/>
                </a:solidFill>
                <a:latin typeface="Avenir Next" panose="020B0503020202020204" pitchFamily="34" charset="0"/>
              </a:rPr>
              <a:t> is the gyroscope, with /</a:t>
            </a:r>
            <a:r>
              <a:rPr lang="en-GB" sz="2000" dirty="0" err="1">
                <a:solidFill>
                  <a:schemeClr val="bg1"/>
                </a:solidFill>
                <a:latin typeface="Avenir Next" panose="020B0503020202020204" pitchFamily="34" charset="0"/>
              </a:rPr>
              <a:t>gyrosc</a:t>
            </a:r>
            <a:r>
              <a:rPr lang="en-GB" sz="2000" dirty="0">
                <a:solidFill>
                  <a:schemeClr val="bg1"/>
                </a:solidFill>
                <a:latin typeface="Avenir Next" panose="020B0503020202020204" pitchFamily="34" charset="0"/>
              </a:rPr>
              <a:t>/gyro;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000" dirty="0">
              <a:solidFill>
                <a:schemeClr val="bg1"/>
              </a:solidFill>
              <a:latin typeface="Avenir Next" panose="020B0503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  <a:latin typeface="Avenir Next" panose="020B0503020202020204" pitchFamily="34" charset="0"/>
              </a:rPr>
              <a:t>Constitutes the most relevant parameter for the “moving” experience of the pointer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000" dirty="0">
              <a:solidFill>
                <a:schemeClr val="bg1"/>
              </a:solidFill>
              <a:latin typeface="Avenir Next" panose="020B0503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  <a:latin typeface="Avenir Next" panose="020B0503020202020204" pitchFamily="34" charset="0"/>
              </a:rPr>
              <a:t>The gyroscope has two relevant parameters, which constitute the moving direction and angles in the x and y axis.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000" dirty="0">
              <a:solidFill>
                <a:schemeClr val="bg1"/>
              </a:solidFill>
              <a:latin typeface="Avenir Next" panose="020B0503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000" dirty="0">
              <a:solidFill>
                <a:schemeClr val="bg1"/>
              </a:solidFill>
              <a:latin typeface="Avenir Next" panose="020B0503020202020204" pitchFamily="34" charset="0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C054AC4F-4591-F9DB-F7B2-E60DE5ED40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2525" y="2462030"/>
            <a:ext cx="2006600" cy="187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207502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1E94681D-2A4C-4A8D-B9B5-31D440D03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EC7E010-C712-408D-9787-0842AFC9F4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503FCEF-A9BA-4991-9220-E36615FB8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A069235B-22DB-4231-8291-D64DA2CDE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2BCBDF65-D7DA-47EE-9942-52F4E2D54548}"/>
              </a:ext>
            </a:extLst>
          </p:cNvPr>
          <p:cNvSpPr/>
          <p:nvPr/>
        </p:nvSpPr>
        <p:spPr>
          <a:xfrm>
            <a:off x="0" y="6369268"/>
            <a:ext cx="12192000" cy="4887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>
                <a:solidFill>
                  <a:schemeClr val="tx1"/>
                </a:solidFill>
                <a:latin typeface="Avenir Next LT Pro Light" panose="020B0304020202020204" pitchFamily="34" charset="0"/>
              </a:rPr>
              <a:t>Federico Ceriola – Gian Marco De </a:t>
            </a:r>
            <a:r>
              <a:rPr lang="en-GB" dirty="0" err="1">
                <a:solidFill>
                  <a:schemeClr val="tx1"/>
                </a:solidFill>
                <a:latin typeface="Avenir Next LT Pro Light" panose="020B0304020202020204" pitchFamily="34" charset="0"/>
              </a:rPr>
              <a:t>Bortoli</a:t>
            </a:r>
            <a:r>
              <a:rPr lang="en-GB" dirty="0">
                <a:solidFill>
                  <a:schemeClr val="tx1"/>
                </a:solidFill>
                <a:latin typeface="Avenir Next LT Pro Light" panose="020B0304020202020204" pitchFamily="34" charset="0"/>
              </a:rPr>
              <a:t> – Bruno </a:t>
            </a:r>
            <a:r>
              <a:rPr lang="en-GB" dirty="0" err="1">
                <a:solidFill>
                  <a:schemeClr val="tx1"/>
                </a:solidFill>
                <a:latin typeface="Avenir Next LT Pro Light" panose="020B0304020202020204" pitchFamily="34" charset="0"/>
              </a:rPr>
              <a:t>Sciarrone</a:t>
            </a:r>
            <a:endParaRPr lang="en-GB" dirty="0">
              <a:solidFill>
                <a:schemeClr val="tx1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31" name="Rettangolo 30">
            <a:extLst>
              <a:ext uri="{FF2B5EF4-FFF2-40B4-BE49-F238E27FC236}">
                <a16:creationId xmlns:a16="http://schemas.microsoft.com/office/drawing/2014/main" id="{BA6AB1C9-6239-4C9D-BEFF-A249FA7FBC7A}"/>
              </a:ext>
            </a:extLst>
          </p:cNvPr>
          <p:cNvSpPr/>
          <p:nvPr/>
        </p:nvSpPr>
        <p:spPr>
          <a:xfrm>
            <a:off x="0" y="-4099"/>
            <a:ext cx="12192000" cy="4887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dirty="0">
                <a:solidFill>
                  <a:schemeClr val="tx1"/>
                </a:solidFill>
                <a:latin typeface="Avenir Next LT Pro Light" panose="020B0304020202020204" pitchFamily="34" charset="0"/>
              </a:rPr>
              <a:t>Creative Programming and Computing</a:t>
            </a:r>
            <a:endParaRPr lang="en-GB" dirty="0">
              <a:solidFill>
                <a:schemeClr val="tx1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7FB5C28F-6EA9-4DE6-8815-90DE7F647974}"/>
              </a:ext>
            </a:extLst>
          </p:cNvPr>
          <p:cNvSpPr txBox="1"/>
          <p:nvPr/>
        </p:nvSpPr>
        <p:spPr>
          <a:xfrm>
            <a:off x="10347319" y="6428968"/>
            <a:ext cx="1747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dirty="0" err="1">
                <a:latin typeface="Avenir Next LT Pro Light" panose="020B0304020202020204" pitchFamily="34" charset="0"/>
              </a:rPr>
              <a:t>a.a</a:t>
            </a:r>
            <a:r>
              <a:rPr lang="it-IT" dirty="0">
                <a:latin typeface="Avenir Next LT Pro Light" panose="020B0304020202020204" pitchFamily="34" charset="0"/>
              </a:rPr>
              <a:t>. 2021/2022</a:t>
            </a:r>
            <a:endParaRPr lang="en-GB" dirty="0">
              <a:latin typeface="Avenir Next LT Pro Light" panose="020B0304020202020204" pitchFamily="34" charset="0"/>
            </a:endParaRP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1012BF64-F99D-4F21-8EDC-ABD35A1F616E}"/>
              </a:ext>
            </a:extLst>
          </p:cNvPr>
          <p:cNvSpPr txBox="1"/>
          <p:nvPr/>
        </p:nvSpPr>
        <p:spPr>
          <a:xfrm>
            <a:off x="8656417" y="51029"/>
            <a:ext cx="3535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dirty="0">
                <a:latin typeface="Avenir Next LT Pro Light" panose="020B0304020202020204" pitchFamily="34" charset="0"/>
              </a:rPr>
              <a:t>Music and Acoustic Engineering</a:t>
            </a:r>
            <a:endParaRPr lang="en-GB" dirty="0">
              <a:latin typeface="Avenir Next LT Pro Light" panose="020B0304020202020204" pitchFamily="34" charset="0"/>
            </a:endParaRP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06B6DAD6-9EA6-D1BA-1D8E-39ECBC7F9B37}"/>
              </a:ext>
            </a:extLst>
          </p:cNvPr>
          <p:cNvSpPr txBox="1"/>
          <p:nvPr/>
        </p:nvSpPr>
        <p:spPr>
          <a:xfrm>
            <a:off x="591671" y="914400"/>
            <a:ext cx="59605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  <a:latin typeface="Avenir Next" panose="020B0503020202020204" pitchFamily="34" charset="0"/>
              </a:rPr>
              <a:t>Interaction – Accelerometer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E85F23B5-BA24-5F46-BEDC-EDDFA095FC09}"/>
              </a:ext>
            </a:extLst>
          </p:cNvPr>
          <p:cNvSpPr txBox="1"/>
          <p:nvPr/>
        </p:nvSpPr>
        <p:spPr>
          <a:xfrm>
            <a:off x="806824" y="1990498"/>
            <a:ext cx="833717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  <a:latin typeface="Avenir Next" panose="020B0503020202020204" pitchFamily="34" charset="0"/>
              </a:rPr>
              <a:t>The second parameter sent is the accelerometer, with /</a:t>
            </a:r>
            <a:r>
              <a:rPr lang="en-GB" sz="2000" dirty="0" err="1">
                <a:solidFill>
                  <a:schemeClr val="bg1"/>
                </a:solidFill>
                <a:latin typeface="Avenir Next" panose="020B0503020202020204" pitchFamily="34" charset="0"/>
              </a:rPr>
              <a:t>gyrosc</a:t>
            </a:r>
            <a:r>
              <a:rPr lang="en-GB" sz="2000" dirty="0">
                <a:solidFill>
                  <a:schemeClr val="bg1"/>
                </a:solidFill>
                <a:latin typeface="Avenir Next" panose="020B0503020202020204" pitchFamily="34" charset="0"/>
              </a:rPr>
              <a:t>/accel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000" dirty="0">
              <a:solidFill>
                <a:schemeClr val="bg1"/>
              </a:solidFill>
              <a:latin typeface="Avenir Next" panose="020B0503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  <a:latin typeface="Avenir Next" panose="020B0503020202020204" pitchFamily="34" charset="0"/>
              </a:rPr>
              <a:t>Contributes to the acceleration in the pointer movement, with is also processed with sound, using a filter.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000" dirty="0">
              <a:solidFill>
                <a:schemeClr val="bg1"/>
              </a:solidFill>
              <a:latin typeface="Avenir Next" panose="020B0503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  <a:latin typeface="Avenir Next" panose="020B0503020202020204" pitchFamily="34" charset="0"/>
              </a:rPr>
              <a:t>Send two values from </a:t>
            </a:r>
            <a:r>
              <a:rPr lang="en-GB" sz="2000" dirty="0" err="1">
                <a:solidFill>
                  <a:schemeClr val="bg1"/>
                </a:solidFill>
                <a:latin typeface="Avenir Next" panose="020B0503020202020204" pitchFamily="34" charset="0"/>
              </a:rPr>
              <a:t>GyrOSC</a:t>
            </a:r>
            <a:r>
              <a:rPr lang="en-GB" sz="2000" dirty="0">
                <a:solidFill>
                  <a:schemeClr val="bg1"/>
                </a:solidFill>
                <a:latin typeface="Avenir Next" panose="020B0503020202020204" pitchFamily="34" charset="0"/>
              </a:rPr>
              <a:t>, relative to the acceleration in the x and y axis and taken and processed by Processing. 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037B8B2E-6C6A-3D1F-40E7-1004EE9EC5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2124" y="2245798"/>
            <a:ext cx="2006600" cy="187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383902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1E94681D-2A4C-4A8D-B9B5-31D440D03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EC7E010-C712-408D-9787-0842AFC9F4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503FCEF-A9BA-4991-9220-E36615FB8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A069235B-22DB-4231-8291-D64DA2CDE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2BCBDF65-D7DA-47EE-9942-52F4E2D54548}"/>
              </a:ext>
            </a:extLst>
          </p:cNvPr>
          <p:cNvSpPr/>
          <p:nvPr/>
        </p:nvSpPr>
        <p:spPr>
          <a:xfrm>
            <a:off x="0" y="6369268"/>
            <a:ext cx="12192000" cy="4887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>
                <a:solidFill>
                  <a:schemeClr val="tx1"/>
                </a:solidFill>
                <a:latin typeface="Avenir Next LT Pro Light" panose="020B0304020202020204" pitchFamily="34" charset="0"/>
              </a:rPr>
              <a:t>Federico Ceriola – Gian Marco De </a:t>
            </a:r>
            <a:r>
              <a:rPr lang="en-GB" dirty="0" err="1">
                <a:solidFill>
                  <a:schemeClr val="tx1"/>
                </a:solidFill>
                <a:latin typeface="Avenir Next LT Pro Light" panose="020B0304020202020204" pitchFamily="34" charset="0"/>
              </a:rPr>
              <a:t>Bortoli</a:t>
            </a:r>
            <a:r>
              <a:rPr lang="en-GB" dirty="0">
                <a:solidFill>
                  <a:schemeClr val="tx1"/>
                </a:solidFill>
                <a:latin typeface="Avenir Next LT Pro Light" panose="020B0304020202020204" pitchFamily="34" charset="0"/>
              </a:rPr>
              <a:t> – Bruno </a:t>
            </a:r>
            <a:r>
              <a:rPr lang="en-GB" dirty="0" err="1">
                <a:solidFill>
                  <a:schemeClr val="tx1"/>
                </a:solidFill>
                <a:latin typeface="Avenir Next LT Pro Light" panose="020B0304020202020204" pitchFamily="34" charset="0"/>
              </a:rPr>
              <a:t>Sciarrone</a:t>
            </a:r>
            <a:endParaRPr lang="en-GB" dirty="0">
              <a:solidFill>
                <a:schemeClr val="tx1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31" name="Rettangolo 30">
            <a:extLst>
              <a:ext uri="{FF2B5EF4-FFF2-40B4-BE49-F238E27FC236}">
                <a16:creationId xmlns:a16="http://schemas.microsoft.com/office/drawing/2014/main" id="{BA6AB1C9-6239-4C9D-BEFF-A249FA7FBC7A}"/>
              </a:ext>
            </a:extLst>
          </p:cNvPr>
          <p:cNvSpPr/>
          <p:nvPr/>
        </p:nvSpPr>
        <p:spPr>
          <a:xfrm>
            <a:off x="0" y="-4099"/>
            <a:ext cx="12192000" cy="4887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dirty="0">
                <a:solidFill>
                  <a:schemeClr val="tx1"/>
                </a:solidFill>
                <a:latin typeface="Avenir Next LT Pro Light" panose="020B0304020202020204" pitchFamily="34" charset="0"/>
              </a:rPr>
              <a:t>Creative Programming and Computing</a:t>
            </a:r>
            <a:endParaRPr lang="en-GB" dirty="0">
              <a:solidFill>
                <a:schemeClr val="tx1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7FB5C28F-6EA9-4DE6-8815-90DE7F647974}"/>
              </a:ext>
            </a:extLst>
          </p:cNvPr>
          <p:cNvSpPr txBox="1"/>
          <p:nvPr/>
        </p:nvSpPr>
        <p:spPr>
          <a:xfrm>
            <a:off x="10347319" y="6428968"/>
            <a:ext cx="1747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dirty="0" err="1">
                <a:latin typeface="Avenir Next LT Pro Light" panose="020B0304020202020204" pitchFamily="34" charset="0"/>
              </a:rPr>
              <a:t>a.a</a:t>
            </a:r>
            <a:r>
              <a:rPr lang="it-IT" dirty="0">
                <a:latin typeface="Avenir Next LT Pro Light" panose="020B0304020202020204" pitchFamily="34" charset="0"/>
              </a:rPr>
              <a:t>. 2021/2022</a:t>
            </a:r>
            <a:endParaRPr lang="en-GB" dirty="0">
              <a:latin typeface="Avenir Next LT Pro Light" panose="020B0304020202020204" pitchFamily="34" charset="0"/>
            </a:endParaRP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1012BF64-F99D-4F21-8EDC-ABD35A1F616E}"/>
              </a:ext>
            </a:extLst>
          </p:cNvPr>
          <p:cNvSpPr txBox="1"/>
          <p:nvPr/>
        </p:nvSpPr>
        <p:spPr>
          <a:xfrm>
            <a:off x="8656417" y="51029"/>
            <a:ext cx="3535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dirty="0">
                <a:latin typeface="Avenir Next LT Pro Light" panose="020B0304020202020204" pitchFamily="34" charset="0"/>
              </a:rPr>
              <a:t>Music and Acoustic Engineering</a:t>
            </a:r>
            <a:endParaRPr lang="en-GB" dirty="0">
              <a:latin typeface="Avenir Next LT Pro Light" panose="020B0304020202020204" pitchFamily="34" charset="0"/>
            </a:endParaRP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06B6DAD6-9EA6-D1BA-1D8E-39ECBC7F9B37}"/>
              </a:ext>
            </a:extLst>
          </p:cNvPr>
          <p:cNvSpPr txBox="1"/>
          <p:nvPr/>
        </p:nvSpPr>
        <p:spPr>
          <a:xfrm>
            <a:off x="591671" y="914400"/>
            <a:ext cx="37346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  <a:latin typeface="Avenir Next" panose="020B0503020202020204" pitchFamily="34" charset="0"/>
              </a:rPr>
              <a:t>Interaction – GPS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E85F23B5-BA24-5F46-BEDC-EDDFA095FC09}"/>
              </a:ext>
            </a:extLst>
          </p:cNvPr>
          <p:cNvSpPr txBox="1"/>
          <p:nvPr/>
        </p:nvSpPr>
        <p:spPr>
          <a:xfrm>
            <a:off x="806824" y="1990498"/>
            <a:ext cx="833717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  <a:latin typeface="Avenir Next" panose="020B0503020202020204" pitchFamily="34" charset="0"/>
              </a:rPr>
              <a:t>GPS constitutes the last address sent from </a:t>
            </a:r>
            <a:r>
              <a:rPr lang="en-GB" sz="2000" dirty="0" err="1">
                <a:solidFill>
                  <a:schemeClr val="bg1"/>
                </a:solidFill>
                <a:latin typeface="Avenir Next" panose="020B0503020202020204" pitchFamily="34" charset="0"/>
              </a:rPr>
              <a:t>GyrOSC</a:t>
            </a:r>
            <a:r>
              <a:rPr lang="en-GB" sz="2000" dirty="0">
                <a:solidFill>
                  <a:schemeClr val="bg1"/>
                </a:solidFill>
                <a:latin typeface="Avenir Next" panose="020B0503020202020204" pitchFamily="34" charset="0"/>
              </a:rPr>
              <a:t> to Processing, with the address /</a:t>
            </a:r>
            <a:r>
              <a:rPr lang="en-GB" sz="2000" dirty="0" err="1">
                <a:solidFill>
                  <a:schemeClr val="bg1"/>
                </a:solidFill>
                <a:latin typeface="Avenir Next" panose="020B0503020202020204" pitchFamily="34" charset="0"/>
              </a:rPr>
              <a:t>gyrosc</a:t>
            </a:r>
            <a:r>
              <a:rPr lang="en-GB" sz="2000" dirty="0">
                <a:solidFill>
                  <a:schemeClr val="bg1"/>
                </a:solidFill>
                <a:latin typeface="Avenir Next" panose="020B0503020202020204" pitchFamily="34" charset="0"/>
              </a:rPr>
              <a:t>/</a:t>
            </a:r>
            <a:r>
              <a:rPr lang="en-GB" sz="2000" dirty="0" err="1">
                <a:solidFill>
                  <a:schemeClr val="bg1"/>
                </a:solidFill>
                <a:latin typeface="Avenir Next" panose="020B0503020202020204" pitchFamily="34" charset="0"/>
              </a:rPr>
              <a:t>gps</a:t>
            </a:r>
            <a:r>
              <a:rPr lang="en-GB" sz="2000" dirty="0">
                <a:solidFill>
                  <a:schemeClr val="bg1"/>
                </a:solidFill>
                <a:latin typeface="Avenir Next" panose="020B0503020202020204" pitchFamily="34" charset="0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000" dirty="0">
              <a:solidFill>
                <a:schemeClr val="bg1"/>
              </a:solidFill>
              <a:latin typeface="Avenir Next" panose="020B0503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  <a:latin typeface="Avenir Next" panose="020B0503020202020204" pitchFamily="34" charset="0"/>
              </a:rPr>
              <a:t>Send two values, latitude and longitude.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000" dirty="0">
              <a:solidFill>
                <a:schemeClr val="bg1"/>
              </a:solidFill>
              <a:latin typeface="Avenir Next" panose="020B0503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  <a:latin typeface="Avenir Next" panose="020B0503020202020204" pitchFamily="34" charset="0"/>
              </a:rPr>
              <a:t>These values are then used inside </a:t>
            </a:r>
            <a:r>
              <a:rPr lang="en-GB" sz="2000" dirty="0" err="1">
                <a:solidFill>
                  <a:schemeClr val="bg1"/>
                </a:solidFill>
                <a:latin typeface="Avenir Next" panose="020B0503020202020204" pitchFamily="34" charset="0"/>
              </a:rPr>
              <a:t>starsTable</a:t>
            </a:r>
            <a:r>
              <a:rPr lang="en-GB" sz="2000" dirty="0">
                <a:solidFill>
                  <a:schemeClr val="bg1"/>
                </a:solidFill>
                <a:latin typeface="Avenir Next" panose="020B0503020202020204" pitchFamily="34" charset="0"/>
              </a:rPr>
              <a:t> for the first reading of the database, to obtain a reference for horizontal coordinates of the star system.</a:t>
            </a:r>
            <a:br>
              <a:rPr lang="en-GB" sz="2000" dirty="0">
                <a:solidFill>
                  <a:schemeClr val="bg1"/>
                </a:solidFill>
                <a:latin typeface="Avenir Next" panose="020B0503020202020204" pitchFamily="34" charset="0"/>
              </a:rPr>
            </a:br>
            <a:endParaRPr lang="en-GB" sz="2000" dirty="0">
              <a:solidFill>
                <a:schemeClr val="bg1"/>
              </a:solidFill>
              <a:latin typeface="Avenir Next" panose="020B0503020202020204" pitchFamily="34" charset="0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FE75F3F6-CFA9-AB21-60C5-8DD271C86C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1257" y="2282569"/>
            <a:ext cx="2006600" cy="187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236074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1E94681D-2A4C-4A8D-B9B5-31D440D03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EC7E010-C712-408D-9787-0842AFC9F4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503FCEF-A9BA-4991-9220-E36615FB8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A069235B-22DB-4231-8291-D64DA2CDE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2BCBDF65-D7DA-47EE-9942-52F4E2D54548}"/>
              </a:ext>
            </a:extLst>
          </p:cNvPr>
          <p:cNvSpPr/>
          <p:nvPr/>
        </p:nvSpPr>
        <p:spPr>
          <a:xfrm>
            <a:off x="0" y="6369268"/>
            <a:ext cx="12192000" cy="4887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>
                <a:solidFill>
                  <a:schemeClr val="tx1"/>
                </a:solidFill>
                <a:latin typeface="Avenir Next LT Pro Light" panose="020B0304020202020204" pitchFamily="34" charset="0"/>
              </a:rPr>
              <a:t>Federico Ceriola – Gian Marco De </a:t>
            </a:r>
            <a:r>
              <a:rPr lang="en-GB" dirty="0" err="1">
                <a:solidFill>
                  <a:schemeClr val="tx1"/>
                </a:solidFill>
                <a:latin typeface="Avenir Next LT Pro Light" panose="020B0304020202020204" pitchFamily="34" charset="0"/>
              </a:rPr>
              <a:t>Bortoli</a:t>
            </a:r>
            <a:r>
              <a:rPr lang="en-GB" dirty="0">
                <a:solidFill>
                  <a:schemeClr val="tx1"/>
                </a:solidFill>
                <a:latin typeface="Avenir Next LT Pro Light" panose="020B0304020202020204" pitchFamily="34" charset="0"/>
              </a:rPr>
              <a:t> – Bruno </a:t>
            </a:r>
            <a:r>
              <a:rPr lang="en-GB" dirty="0" err="1">
                <a:solidFill>
                  <a:schemeClr val="tx1"/>
                </a:solidFill>
                <a:latin typeface="Avenir Next LT Pro Light" panose="020B0304020202020204" pitchFamily="34" charset="0"/>
              </a:rPr>
              <a:t>Sciarrone</a:t>
            </a:r>
            <a:endParaRPr lang="en-GB" dirty="0">
              <a:solidFill>
                <a:schemeClr val="tx1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31" name="Rettangolo 30">
            <a:extLst>
              <a:ext uri="{FF2B5EF4-FFF2-40B4-BE49-F238E27FC236}">
                <a16:creationId xmlns:a16="http://schemas.microsoft.com/office/drawing/2014/main" id="{BA6AB1C9-6239-4C9D-BEFF-A249FA7FBC7A}"/>
              </a:ext>
            </a:extLst>
          </p:cNvPr>
          <p:cNvSpPr/>
          <p:nvPr/>
        </p:nvSpPr>
        <p:spPr>
          <a:xfrm>
            <a:off x="0" y="-4099"/>
            <a:ext cx="12192000" cy="4887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dirty="0">
                <a:solidFill>
                  <a:schemeClr val="tx1"/>
                </a:solidFill>
                <a:latin typeface="Avenir Next LT Pro Light" panose="020B0304020202020204" pitchFamily="34" charset="0"/>
              </a:rPr>
              <a:t>Creative Programming and Computing</a:t>
            </a:r>
            <a:endParaRPr lang="en-GB" dirty="0">
              <a:solidFill>
                <a:schemeClr val="tx1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7FB5C28F-6EA9-4DE6-8815-90DE7F647974}"/>
              </a:ext>
            </a:extLst>
          </p:cNvPr>
          <p:cNvSpPr txBox="1"/>
          <p:nvPr/>
        </p:nvSpPr>
        <p:spPr>
          <a:xfrm>
            <a:off x="10347319" y="6428968"/>
            <a:ext cx="1747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dirty="0" err="1">
                <a:latin typeface="Avenir Next LT Pro Light" panose="020B0304020202020204" pitchFamily="34" charset="0"/>
              </a:rPr>
              <a:t>a.a</a:t>
            </a:r>
            <a:r>
              <a:rPr lang="it-IT" dirty="0">
                <a:latin typeface="Avenir Next LT Pro Light" panose="020B0304020202020204" pitchFamily="34" charset="0"/>
              </a:rPr>
              <a:t>. 2021/2022</a:t>
            </a:r>
            <a:endParaRPr lang="en-GB" dirty="0">
              <a:latin typeface="Avenir Next LT Pro Light" panose="020B0304020202020204" pitchFamily="34" charset="0"/>
            </a:endParaRP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1012BF64-F99D-4F21-8EDC-ABD35A1F616E}"/>
              </a:ext>
            </a:extLst>
          </p:cNvPr>
          <p:cNvSpPr txBox="1"/>
          <p:nvPr/>
        </p:nvSpPr>
        <p:spPr>
          <a:xfrm>
            <a:off x="8656417" y="51029"/>
            <a:ext cx="3535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dirty="0">
                <a:latin typeface="Avenir Next LT Pro Light" panose="020B0304020202020204" pitchFamily="34" charset="0"/>
              </a:rPr>
              <a:t>Music and Acoustic Engineering</a:t>
            </a:r>
            <a:endParaRPr lang="en-GB" dirty="0">
              <a:latin typeface="Avenir Next LT Pro Light" panose="020B0304020202020204" pitchFamily="34" charset="0"/>
            </a:endParaRP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06B6DAD6-9EA6-D1BA-1D8E-39ECBC7F9B37}"/>
              </a:ext>
            </a:extLst>
          </p:cNvPr>
          <p:cNvSpPr txBox="1"/>
          <p:nvPr/>
        </p:nvSpPr>
        <p:spPr>
          <a:xfrm>
            <a:off x="591671" y="914400"/>
            <a:ext cx="40455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  <a:latin typeface="Avenir Next" panose="020B0503020202020204" pitchFamily="34" charset="0"/>
              </a:rPr>
              <a:t>Sound Generation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6CCD55DA-3E45-06A2-092B-12BE7BBDBA1F}"/>
              </a:ext>
            </a:extLst>
          </p:cNvPr>
          <p:cNvSpPr txBox="1"/>
          <p:nvPr/>
        </p:nvSpPr>
        <p:spPr>
          <a:xfrm>
            <a:off x="563414" y="2139372"/>
            <a:ext cx="623943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Avenir Next" panose="020B0503020202020204" pitchFamily="34" charset="0"/>
              </a:rPr>
              <a:t>The OSC messages are received through the device of the Connection Kit.</a:t>
            </a:r>
          </a:p>
          <a:p>
            <a:endParaRPr lang="en-GB" sz="2000" dirty="0">
              <a:solidFill>
                <a:schemeClr val="bg1"/>
              </a:solidFill>
              <a:latin typeface="Avenir Next" panose="020B0503020202020204" pitchFamily="34" charset="0"/>
            </a:endParaRPr>
          </a:p>
          <a:p>
            <a:r>
              <a:rPr lang="en-GB" sz="2000" dirty="0">
                <a:solidFill>
                  <a:schemeClr val="bg1"/>
                </a:solidFill>
                <a:latin typeface="Avenir Next" panose="020B0503020202020204" pitchFamily="34" charset="0"/>
              </a:rPr>
              <a:t>The scene change is driven by a custom device built in M4L.</a:t>
            </a:r>
          </a:p>
          <a:p>
            <a:endParaRPr lang="en-GB" sz="2000" dirty="0">
              <a:solidFill>
                <a:schemeClr val="bg1"/>
              </a:solidFill>
              <a:latin typeface="Avenir Next" panose="020B0503020202020204" pitchFamily="34" charset="0"/>
            </a:endParaRPr>
          </a:p>
        </p:txBody>
      </p:sp>
      <p:pic>
        <p:nvPicPr>
          <p:cNvPr id="4" name="Immagine 3" descr="Immagine che contiene testo, monitor, computer, portatile&#10;&#10;Descrizione generata automaticamente">
            <a:extLst>
              <a:ext uri="{FF2B5EF4-FFF2-40B4-BE49-F238E27FC236}">
                <a16:creationId xmlns:a16="http://schemas.microsoft.com/office/drawing/2014/main" id="{6AFF1811-110B-EBC5-A339-3C933C83FE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1430" y="802715"/>
            <a:ext cx="5085874" cy="3688597"/>
          </a:xfrm>
          <a:prstGeom prst="rect">
            <a:avLst/>
          </a:prstGeom>
        </p:spPr>
      </p:pic>
      <p:pic>
        <p:nvPicPr>
          <p:cNvPr id="14" name="Immagine 13" descr="Immagine che contiene testo, elettronico, calcolatrice&#10;&#10;Descrizione generata automaticamente">
            <a:extLst>
              <a:ext uri="{FF2B5EF4-FFF2-40B4-BE49-F238E27FC236}">
                <a16:creationId xmlns:a16="http://schemas.microsoft.com/office/drawing/2014/main" id="{3CE7C848-772D-2166-113D-915DA51D2A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727" y="4396446"/>
            <a:ext cx="11036545" cy="1708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212394"/>
      </p:ext>
    </p:extLst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1E94681D-2A4C-4A8D-B9B5-31D440D03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EC7E010-C712-408D-9787-0842AFC9F4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503FCEF-A9BA-4991-9220-E36615FB8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A069235B-22DB-4231-8291-D64DA2CDE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2BCBDF65-D7DA-47EE-9942-52F4E2D54548}"/>
              </a:ext>
            </a:extLst>
          </p:cNvPr>
          <p:cNvSpPr/>
          <p:nvPr/>
        </p:nvSpPr>
        <p:spPr>
          <a:xfrm>
            <a:off x="0" y="6369268"/>
            <a:ext cx="12192000" cy="4887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>
                <a:solidFill>
                  <a:schemeClr val="tx1"/>
                </a:solidFill>
                <a:latin typeface="Avenir Next LT Pro Light" panose="020B0304020202020204" pitchFamily="34" charset="0"/>
              </a:rPr>
              <a:t>Federico Ceriola – Gian Marco De </a:t>
            </a:r>
            <a:r>
              <a:rPr lang="en-GB" dirty="0" err="1">
                <a:solidFill>
                  <a:schemeClr val="tx1"/>
                </a:solidFill>
                <a:latin typeface="Avenir Next LT Pro Light" panose="020B0304020202020204" pitchFamily="34" charset="0"/>
              </a:rPr>
              <a:t>Bortoli</a:t>
            </a:r>
            <a:r>
              <a:rPr lang="en-GB" dirty="0">
                <a:solidFill>
                  <a:schemeClr val="tx1"/>
                </a:solidFill>
                <a:latin typeface="Avenir Next LT Pro Light" panose="020B0304020202020204" pitchFamily="34" charset="0"/>
              </a:rPr>
              <a:t> – Bruno </a:t>
            </a:r>
            <a:r>
              <a:rPr lang="en-GB" dirty="0" err="1">
                <a:solidFill>
                  <a:schemeClr val="tx1"/>
                </a:solidFill>
                <a:latin typeface="Avenir Next LT Pro Light" panose="020B0304020202020204" pitchFamily="34" charset="0"/>
              </a:rPr>
              <a:t>Sciarrone</a:t>
            </a:r>
            <a:endParaRPr lang="en-GB" dirty="0">
              <a:solidFill>
                <a:schemeClr val="tx1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31" name="Rettangolo 30">
            <a:extLst>
              <a:ext uri="{FF2B5EF4-FFF2-40B4-BE49-F238E27FC236}">
                <a16:creationId xmlns:a16="http://schemas.microsoft.com/office/drawing/2014/main" id="{BA6AB1C9-6239-4C9D-BEFF-A249FA7FBC7A}"/>
              </a:ext>
            </a:extLst>
          </p:cNvPr>
          <p:cNvSpPr/>
          <p:nvPr/>
        </p:nvSpPr>
        <p:spPr>
          <a:xfrm>
            <a:off x="0" y="-4099"/>
            <a:ext cx="12192000" cy="4887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dirty="0">
                <a:solidFill>
                  <a:schemeClr val="tx1"/>
                </a:solidFill>
                <a:latin typeface="Avenir Next LT Pro Light" panose="020B0304020202020204" pitchFamily="34" charset="0"/>
              </a:rPr>
              <a:t>Creative Programming and Computing</a:t>
            </a:r>
            <a:endParaRPr lang="en-GB" dirty="0">
              <a:solidFill>
                <a:schemeClr val="tx1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7FB5C28F-6EA9-4DE6-8815-90DE7F647974}"/>
              </a:ext>
            </a:extLst>
          </p:cNvPr>
          <p:cNvSpPr txBox="1"/>
          <p:nvPr/>
        </p:nvSpPr>
        <p:spPr>
          <a:xfrm>
            <a:off x="10347319" y="6428968"/>
            <a:ext cx="1747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dirty="0" err="1">
                <a:latin typeface="Avenir Next LT Pro Light" panose="020B0304020202020204" pitchFamily="34" charset="0"/>
              </a:rPr>
              <a:t>a.a</a:t>
            </a:r>
            <a:r>
              <a:rPr lang="it-IT" dirty="0">
                <a:latin typeface="Avenir Next LT Pro Light" panose="020B0304020202020204" pitchFamily="34" charset="0"/>
              </a:rPr>
              <a:t>. 2021/2022</a:t>
            </a:r>
            <a:endParaRPr lang="en-GB" dirty="0">
              <a:latin typeface="Avenir Next LT Pro Light" panose="020B0304020202020204" pitchFamily="34" charset="0"/>
            </a:endParaRP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1012BF64-F99D-4F21-8EDC-ABD35A1F616E}"/>
              </a:ext>
            </a:extLst>
          </p:cNvPr>
          <p:cNvSpPr txBox="1"/>
          <p:nvPr/>
        </p:nvSpPr>
        <p:spPr>
          <a:xfrm>
            <a:off x="8656417" y="51029"/>
            <a:ext cx="3535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dirty="0">
                <a:latin typeface="Avenir Next LT Pro Light" panose="020B0304020202020204" pitchFamily="34" charset="0"/>
              </a:rPr>
              <a:t>Music and Acoustic Engineering</a:t>
            </a:r>
            <a:endParaRPr lang="en-GB" dirty="0">
              <a:latin typeface="Avenir Next LT Pro Light" panose="020B0304020202020204" pitchFamily="34" charset="0"/>
            </a:endParaRP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06B6DAD6-9EA6-D1BA-1D8E-39ECBC7F9B37}"/>
              </a:ext>
            </a:extLst>
          </p:cNvPr>
          <p:cNvSpPr txBox="1"/>
          <p:nvPr/>
        </p:nvSpPr>
        <p:spPr>
          <a:xfrm>
            <a:off x="591671" y="914400"/>
            <a:ext cx="78639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  <a:latin typeface="Avenir Next" panose="020B0503020202020204" pitchFamily="34" charset="0"/>
              </a:rPr>
              <a:t>Sound Generation – Scene Overview</a:t>
            </a:r>
          </a:p>
        </p:txBody>
      </p:sp>
      <p:pic>
        <p:nvPicPr>
          <p:cNvPr id="6" name="Immagine 5" descr="Immagine che contiene testo, interni, elettronico, computer&#10;&#10;Descrizione generata automaticamente">
            <a:extLst>
              <a:ext uri="{FF2B5EF4-FFF2-40B4-BE49-F238E27FC236}">
                <a16:creationId xmlns:a16="http://schemas.microsoft.com/office/drawing/2014/main" id="{D64D8CB9-4588-359E-B5E7-944EA66677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7038" y="1747446"/>
            <a:ext cx="6777924" cy="4236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654702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1E94681D-2A4C-4A8D-B9B5-31D440D03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EC7E010-C712-408D-9787-0842AFC9F4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503FCEF-A9BA-4991-9220-E36615FB8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A069235B-22DB-4231-8291-D64DA2CDE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2BCBDF65-D7DA-47EE-9942-52F4E2D54548}"/>
              </a:ext>
            </a:extLst>
          </p:cNvPr>
          <p:cNvSpPr/>
          <p:nvPr/>
        </p:nvSpPr>
        <p:spPr>
          <a:xfrm>
            <a:off x="0" y="6369268"/>
            <a:ext cx="12192000" cy="4887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>
                <a:solidFill>
                  <a:schemeClr val="tx1"/>
                </a:solidFill>
                <a:latin typeface="Avenir Next LT Pro Light" panose="020B0304020202020204" pitchFamily="34" charset="0"/>
              </a:rPr>
              <a:t>Federico Ceriola – Gian Marco De </a:t>
            </a:r>
            <a:r>
              <a:rPr lang="en-GB" dirty="0" err="1">
                <a:solidFill>
                  <a:schemeClr val="tx1"/>
                </a:solidFill>
                <a:latin typeface="Avenir Next LT Pro Light" panose="020B0304020202020204" pitchFamily="34" charset="0"/>
              </a:rPr>
              <a:t>Bortoli</a:t>
            </a:r>
            <a:r>
              <a:rPr lang="en-GB" dirty="0">
                <a:solidFill>
                  <a:schemeClr val="tx1"/>
                </a:solidFill>
                <a:latin typeface="Avenir Next LT Pro Light" panose="020B0304020202020204" pitchFamily="34" charset="0"/>
              </a:rPr>
              <a:t> – Bruno </a:t>
            </a:r>
            <a:r>
              <a:rPr lang="en-GB" dirty="0" err="1">
                <a:solidFill>
                  <a:schemeClr val="tx1"/>
                </a:solidFill>
                <a:latin typeface="Avenir Next LT Pro Light" panose="020B0304020202020204" pitchFamily="34" charset="0"/>
              </a:rPr>
              <a:t>Sciarrone</a:t>
            </a:r>
            <a:endParaRPr lang="en-GB" dirty="0">
              <a:solidFill>
                <a:schemeClr val="tx1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31" name="Rettangolo 30">
            <a:extLst>
              <a:ext uri="{FF2B5EF4-FFF2-40B4-BE49-F238E27FC236}">
                <a16:creationId xmlns:a16="http://schemas.microsoft.com/office/drawing/2014/main" id="{BA6AB1C9-6239-4C9D-BEFF-A249FA7FBC7A}"/>
              </a:ext>
            </a:extLst>
          </p:cNvPr>
          <p:cNvSpPr/>
          <p:nvPr/>
        </p:nvSpPr>
        <p:spPr>
          <a:xfrm>
            <a:off x="0" y="-4099"/>
            <a:ext cx="12192000" cy="4887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dirty="0">
                <a:solidFill>
                  <a:schemeClr val="tx1"/>
                </a:solidFill>
                <a:latin typeface="Avenir Next LT Pro Light" panose="020B0304020202020204" pitchFamily="34" charset="0"/>
              </a:rPr>
              <a:t>Creative Programming and Computing</a:t>
            </a:r>
            <a:endParaRPr lang="en-GB" dirty="0">
              <a:solidFill>
                <a:schemeClr val="tx1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7FB5C28F-6EA9-4DE6-8815-90DE7F647974}"/>
              </a:ext>
            </a:extLst>
          </p:cNvPr>
          <p:cNvSpPr txBox="1"/>
          <p:nvPr/>
        </p:nvSpPr>
        <p:spPr>
          <a:xfrm>
            <a:off x="10347319" y="6428968"/>
            <a:ext cx="1747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dirty="0" err="1">
                <a:latin typeface="Avenir Next LT Pro Light" panose="020B0304020202020204" pitchFamily="34" charset="0"/>
              </a:rPr>
              <a:t>a.a</a:t>
            </a:r>
            <a:r>
              <a:rPr lang="it-IT" dirty="0">
                <a:latin typeface="Avenir Next LT Pro Light" panose="020B0304020202020204" pitchFamily="34" charset="0"/>
              </a:rPr>
              <a:t>. 2021/2022</a:t>
            </a:r>
            <a:endParaRPr lang="en-GB" dirty="0">
              <a:latin typeface="Avenir Next LT Pro Light" panose="020B0304020202020204" pitchFamily="34" charset="0"/>
            </a:endParaRP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1012BF64-F99D-4F21-8EDC-ABD35A1F616E}"/>
              </a:ext>
            </a:extLst>
          </p:cNvPr>
          <p:cNvSpPr txBox="1"/>
          <p:nvPr/>
        </p:nvSpPr>
        <p:spPr>
          <a:xfrm>
            <a:off x="8656417" y="51029"/>
            <a:ext cx="3535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dirty="0">
                <a:latin typeface="Avenir Next LT Pro Light" panose="020B0304020202020204" pitchFamily="34" charset="0"/>
              </a:rPr>
              <a:t>Music and Acoustic Engineering</a:t>
            </a:r>
            <a:endParaRPr lang="en-GB" dirty="0">
              <a:latin typeface="Avenir Next LT Pro Light" panose="020B0304020202020204" pitchFamily="34" charset="0"/>
            </a:endParaRP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06B6DAD6-9EA6-D1BA-1D8E-39ECBC7F9B37}"/>
              </a:ext>
            </a:extLst>
          </p:cNvPr>
          <p:cNvSpPr txBox="1"/>
          <p:nvPr/>
        </p:nvSpPr>
        <p:spPr>
          <a:xfrm>
            <a:off x="591671" y="914400"/>
            <a:ext cx="68556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  <a:latin typeface="Avenir Next" panose="020B0503020202020204" pitchFamily="34" charset="0"/>
              </a:rPr>
              <a:t>Sound Generation – MIDI notes 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70054B40-7497-F921-A840-00519370E472}"/>
              </a:ext>
            </a:extLst>
          </p:cNvPr>
          <p:cNvSpPr txBox="1"/>
          <p:nvPr/>
        </p:nvSpPr>
        <p:spPr>
          <a:xfrm>
            <a:off x="715657" y="1790443"/>
            <a:ext cx="623943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  <a:latin typeface="Avenir Next" panose="020B0503020202020204" pitchFamily="34" charset="0"/>
              </a:rPr>
              <a:t>Arpeggiator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  <a:latin typeface="Avenir Next" panose="020B0503020202020204" pitchFamily="34" charset="0"/>
              </a:rPr>
              <a:t>Random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  <a:latin typeface="Avenir Next" panose="020B0503020202020204" pitchFamily="34" charset="0"/>
              </a:rPr>
              <a:t>Velocity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  <a:latin typeface="Avenir Next" panose="020B0503020202020204" pitchFamily="34" charset="0"/>
              </a:rPr>
              <a:t>MIDI Chain Selector: Scale selector</a:t>
            </a:r>
          </a:p>
        </p:txBody>
      </p:sp>
      <p:pic>
        <p:nvPicPr>
          <p:cNvPr id="8" name="Immagine 7" descr="Immagine che contiene testo, interni, pannello di controllo&#10;&#10;Descrizione generata automaticamente">
            <a:extLst>
              <a:ext uri="{FF2B5EF4-FFF2-40B4-BE49-F238E27FC236}">
                <a16:creationId xmlns:a16="http://schemas.microsoft.com/office/drawing/2014/main" id="{F3DF80AE-F790-95DD-2ABD-8552E4CB5A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436" y="4448160"/>
            <a:ext cx="11448288" cy="1561476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A20D03CE-F71E-15C7-455F-0F6B7AAC7936}"/>
              </a:ext>
            </a:extLst>
          </p:cNvPr>
          <p:cNvSpPr txBox="1"/>
          <p:nvPr/>
        </p:nvSpPr>
        <p:spPr>
          <a:xfrm>
            <a:off x="715657" y="3580966"/>
            <a:ext cx="75042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Avenir Next" panose="020B0503020202020204" pitchFamily="34" charset="0"/>
              </a:rPr>
              <a:t>The arpeggiator rate is driven by the value of the star’s density </a:t>
            </a:r>
          </a:p>
        </p:txBody>
      </p:sp>
    </p:spTree>
    <p:extLst>
      <p:ext uri="{BB962C8B-B14F-4D97-AF65-F5344CB8AC3E}">
        <p14:creationId xmlns:p14="http://schemas.microsoft.com/office/powerpoint/2010/main" val="437098844"/>
      </p:ext>
    </p:extLst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1E94681D-2A4C-4A8D-B9B5-31D440D03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EC7E010-C712-408D-9787-0842AFC9F4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503FCEF-A9BA-4991-9220-E36615FB8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A069235B-22DB-4231-8291-D64DA2CDE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2BCBDF65-D7DA-47EE-9942-52F4E2D54548}"/>
              </a:ext>
            </a:extLst>
          </p:cNvPr>
          <p:cNvSpPr/>
          <p:nvPr/>
        </p:nvSpPr>
        <p:spPr>
          <a:xfrm>
            <a:off x="0" y="6369268"/>
            <a:ext cx="12192000" cy="4887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>
                <a:solidFill>
                  <a:schemeClr val="tx1"/>
                </a:solidFill>
                <a:latin typeface="Avenir Next LT Pro Light" panose="020B0304020202020204" pitchFamily="34" charset="0"/>
              </a:rPr>
              <a:t>Federico Ceriola – Gian Marco De </a:t>
            </a:r>
            <a:r>
              <a:rPr lang="en-GB" dirty="0" err="1">
                <a:solidFill>
                  <a:schemeClr val="tx1"/>
                </a:solidFill>
                <a:latin typeface="Avenir Next LT Pro Light" panose="020B0304020202020204" pitchFamily="34" charset="0"/>
              </a:rPr>
              <a:t>Bortoli</a:t>
            </a:r>
            <a:r>
              <a:rPr lang="en-GB" dirty="0">
                <a:solidFill>
                  <a:schemeClr val="tx1"/>
                </a:solidFill>
                <a:latin typeface="Avenir Next LT Pro Light" panose="020B0304020202020204" pitchFamily="34" charset="0"/>
              </a:rPr>
              <a:t> – Bruno </a:t>
            </a:r>
            <a:r>
              <a:rPr lang="en-GB" dirty="0" err="1">
                <a:solidFill>
                  <a:schemeClr val="tx1"/>
                </a:solidFill>
                <a:latin typeface="Avenir Next LT Pro Light" panose="020B0304020202020204" pitchFamily="34" charset="0"/>
              </a:rPr>
              <a:t>Sciarrone</a:t>
            </a:r>
            <a:endParaRPr lang="en-GB" dirty="0">
              <a:solidFill>
                <a:schemeClr val="tx1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31" name="Rettangolo 30">
            <a:extLst>
              <a:ext uri="{FF2B5EF4-FFF2-40B4-BE49-F238E27FC236}">
                <a16:creationId xmlns:a16="http://schemas.microsoft.com/office/drawing/2014/main" id="{BA6AB1C9-6239-4C9D-BEFF-A249FA7FBC7A}"/>
              </a:ext>
            </a:extLst>
          </p:cNvPr>
          <p:cNvSpPr/>
          <p:nvPr/>
        </p:nvSpPr>
        <p:spPr>
          <a:xfrm>
            <a:off x="0" y="-4099"/>
            <a:ext cx="12192000" cy="4887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dirty="0">
                <a:solidFill>
                  <a:schemeClr val="tx1"/>
                </a:solidFill>
                <a:latin typeface="Avenir Next LT Pro Light" panose="020B0304020202020204" pitchFamily="34" charset="0"/>
              </a:rPr>
              <a:t>Creative Programming and Computing</a:t>
            </a:r>
            <a:endParaRPr lang="en-GB" dirty="0">
              <a:solidFill>
                <a:schemeClr val="tx1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7FB5C28F-6EA9-4DE6-8815-90DE7F647974}"/>
              </a:ext>
            </a:extLst>
          </p:cNvPr>
          <p:cNvSpPr txBox="1"/>
          <p:nvPr/>
        </p:nvSpPr>
        <p:spPr>
          <a:xfrm>
            <a:off x="10347319" y="6428968"/>
            <a:ext cx="1747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dirty="0" err="1">
                <a:latin typeface="Avenir Next LT Pro Light" panose="020B0304020202020204" pitchFamily="34" charset="0"/>
              </a:rPr>
              <a:t>a.a</a:t>
            </a:r>
            <a:r>
              <a:rPr lang="it-IT" dirty="0">
                <a:latin typeface="Avenir Next LT Pro Light" panose="020B0304020202020204" pitchFamily="34" charset="0"/>
              </a:rPr>
              <a:t>. 2021/2022</a:t>
            </a:r>
            <a:endParaRPr lang="en-GB" dirty="0">
              <a:latin typeface="Avenir Next LT Pro Light" panose="020B0304020202020204" pitchFamily="34" charset="0"/>
            </a:endParaRP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1012BF64-F99D-4F21-8EDC-ABD35A1F616E}"/>
              </a:ext>
            </a:extLst>
          </p:cNvPr>
          <p:cNvSpPr txBox="1"/>
          <p:nvPr/>
        </p:nvSpPr>
        <p:spPr>
          <a:xfrm>
            <a:off x="8656417" y="51029"/>
            <a:ext cx="3535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dirty="0">
                <a:latin typeface="Avenir Next LT Pro Light" panose="020B0304020202020204" pitchFamily="34" charset="0"/>
              </a:rPr>
              <a:t>Music and Acoustic Engineering</a:t>
            </a:r>
            <a:endParaRPr lang="en-GB" dirty="0">
              <a:latin typeface="Avenir Next LT Pro Light" panose="020B0304020202020204" pitchFamily="34" charset="0"/>
            </a:endParaRP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06B6DAD6-9EA6-D1BA-1D8E-39ECBC7F9B37}"/>
              </a:ext>
            </a:extLst>
          </p:cNvPr>
          <p:cNvSpPr txBox="1"/>
          <p:nvPr/>
        </p:nvSpPr>
        <p:spPr>
          <a:xfrm>
            <a:off x="591671" y="914400"/>
            <a:ext cx="58081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  <a:latin typeface="Avenir Next" panose="020B0503020202020204" pitchFamily="34" charset="0"/>
              </a:rPr>
              <a:t>Sound Generation – STARS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70054B40-7497-F921-A840-00519370E472}"/>
              </a:ext>
            </a:extLst>
          </p:cNvPr>
          <p:cNvSpPr txBox="1"/>
          <p:nvPr/>
        </p:nvSpPr>
        <p:spPr>
          <a:xfrm>
            <a:off x="715657" y="1790443"/>
            <a:ext cx="62394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  <a:latin typeface="Avenir Next" panose="020B0503020202020204" pitchFamily="34" charset="0"/>
              </a:rPr>
              <a:t>FM Oscillator  - Night time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  <a:latin typeface="Avenir Next" panose="020B0503020202020204" pitchFamily="34" charset="0"/>
              </a:rPr>
              <a:t>Piano – Day time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  <a:latin typeface="Avenir Next" panose="020B0503020202020204" pitchFamily="34" charset="0"/>
              </a:rPr>
              <a:t>Bass Synth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A20D03CE-F71E-15C7-455F-0F6B7AAC7936}"/>
              </a:ext>
            </a:extLst>
          </p:cNvPr>
          <p:cNvSpPr txBox="1"/>
          <p:nvPr/>
        </p:nvSpPr>
        <p:spPr>
          <a:xfrm>
            <a:off x="715657" y="3153278"/>
            <a:ext cx="980826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Avenir Next" panose="020B0503020202020204" pitchFamily="34" charset="0"/>
              </a:rPr>
              <a:t>The Filter of the Bass synth is controlled by the accelerometer on the user’s device.</a:t>
            </a:r>
          </a:p>
          <a:p>
            <a:endParaRPr lang="en-GB" sz="2000" dirty="0">
              <a:solidFill>
                <a:schemeClr val="bg1"/>
              </a:solidFill>
              <a:latin typeface="Avenir Next" panose="020B0503020202020204" pitchFamily="34" charset="0"/>
            </a:endParaRPr>
          </a:p>
          <a:p>
            <a:r>
              <a:rPr lang="en-GB" sz="2000" dirty="0">
                <a:solidFill>
                  <a:schemeClr val="bg1"/>
                </a:solidFill>
                <a:latin typeface="Avenir Next" panose="020B0503020202020204" pitchFamily="34" charset="0"/>
              </a:rPr>
              <a:t>The note are generated by the MIDI notes generator.</a:t>
            </a:r>
          </a:p>
        </p:txBody>
      </p:sp>
      <p:pic>
        <p:nvPicPr>
          <p:cNvPr id="3" name="Immagine 2" descr="Immagine che contiene testo, screenshot, monitor, schermo&#10;&#10;Descrizione generata automaticamente">
            <a:extLst>
              <a:ext uri="{FF2B5EF4-FFF2-40B4-BE49-F238E27FC236}">
                <a16:creationId xmlns:a16="http://schemas.microsoft.com/office/drawing/2014/main" id="{0ADAADB9-4B3C-875B-BDE0-3312B38033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856" y="4387436"/>
            <a:ext cx="11448288" cy="1547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16547"/>
      </p:ext>
    </p:extLst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1E94681D-2A4C-4A8D-B9B5-31D440D03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EC7E010-C712-408D-9787-0842AFC9F4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503FCEF-A9BA-4991-9220-E36615FB8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A069235B-22DB-4231-8291-D64DA2CDE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2BCBDF65-D7DA-47EE-9942-52F4E2D54548}"/>
              </a:ext>
            </a:extLst>
          </p:cNvPr>
          <p:cNvSpPr/>
          <p:nvPr/>
        </p:nvSpPr>
        <p:spPr>
          <a:xfrm>
            <a:off x="0" y="6369268"/>
            <a:ext cx="12192000" cy="4887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>
                <a:solidFill>
                  <a:schemeClr val="tx1"/>
                </a:solidFill>
                <a:latin typeface="Avenir Next LT Pro Light" panose="020B0304020202020204" pitchFamily="34" charset="0"/>
              </a:rPr>
              <a:t>Federico Ceriola – Gian Marco De </a:t>
            </a:r>
            <a:r>
              <a:rPr lang="en-GB" dirty="0" err="1">
                <a:solidFill>
                  <a:schemeClr val="tx1"/>
                </a:solidFill>
                <a:latin typeface="Avenir Next LT Pro Light" panose="020B0304020202020204" pitchFamily="34" charset="0"/>
              </a:rPr>
              <a:t>Bortoli</a:t>
            </a:r>
            <a:r>
              <a:rPr lang="en-GB" dirty="0">
                <a:solidFill>
                  <a:schemeClr val="tx1"/>
                </a:solidFill>
                <a:latin typeface="Avenir Next LT Pro Light" panose="020B0304020202020204" pitchFamily="34" charset="0"/>
              </a:rPr>
              <a:t> – Bruno </a:t>
            </a:r>
            <a:r>
              <a:rPr lang="en-GB" dirty="0" err="1">
                <a:solidFill>
                  <a:schemeClr val="tx1"/>
                </a:solidFill>
                <a:latin typeface="Avenir Next LT Pro Light" panose="020B0304020202020204" pitchFamily="34" charset="0"/>
              </a:rPr>
              <a:t>Sciarrone</a:t>
            </a:r>
            <a:endParaRPr lang="en-GB" dirty="0">
              <a:solidFill>
                <a:schemeClr val="tx1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31" name="Rettangolo 30">
            <a:extLst>
              <a:ext uri="{FF2B5EF4-FFF2-40B4-BE49-F238E27FC236}">
                <a16:creationId xmlns:a16="http://schemas.microsoft.com/office/drawing/2014/main" id="{BA6AB1C9-6239-4C9D-BEFF-A249FA7FBC7A}"/>
              </a:ext>
            </a:extLst>
          </p:cNvPr>
          <p:cNvSpPr/>
          <p:nvPr/>
        </p:nvSpPr>
        <p:spPr>
          <a:xfrm>
            <a:off x="0" y="-4099"/>
            <a:ext cx="12192000" cy="4887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dirty="0">
                <a:solidFill>
                  <a:schemeClr val="tx1"/>
                </a:solidFill>
                <a:latin typeface="Avenir Next LT Pro Light" panose="020B0304020202020204" pitchFamily="34" charset="0"/>
              </a:rPr>
              <a:t>Creative Programming and Computing</a:t>
            </a:r>
            <a:endParaRPr lang="en-GB" dirty="0">
              <a:solidFill>
                <a:schemeClr val="tx1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7FB5C28F-6EA9-4DE6-8815-90DE7F647974}"/>
              </a:ext>
            </a:extLst>
          </p:cNvPr>
          <p:cNvSpPr txBox="1"/>
          <p:nvPr/>
        </p:nvSpPr>
        <p:spPr>
          <a:xfrm>
            <a:off x="10347319" y="6428968"/>
            <a:ext cx="1747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dirty="0" err="1">
                <a:latin typeface="Avenir Next LT Pro Light" panose="020B0304020202020204" pitchFamily="34" charset="0"/>
              </a:rPr>
              <a:t>a.a</a:t>
            </a:r>
            <a:r>
              <a:rPr lang="it-IT" dirty="0">
                <a:latin typeface="Avenir Next LT Pro Light" panose="020B0304020202020204" pitchFamily="34" charset="0"/>
              </a:rPr>
              <a:t>. 2021/2022</a:t>
            </a:r>
            <a:endParaRPr lang="en-GB" dirty="0">
              <a:latin typeface="Avenir Next LT Pro Light" panose="020B0304020202020204" pitchFamily="34" charset="0"/>
            </a:endParaRP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1012BF64-F99D-4F21-8EDC-ABD35A1F616E}"/>
              </a:ext>
            </a:extLst>
          </p:cNvPr>
          <p:cNvSpPr txBox="1"/>
          <p:nvPr/>
        </p:nvSpPr>
        <p:spPr>
          <a:xfrm>
            <a:off x="8656417" y="51029"/>
            <a:ext cx="3535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dirty="0">
                <a:latin typeface="Avenir Next LT Pro Light" panose="020B0304020202020204" pitchFamily="34" charset="0"/>
              </a:rPr>
              <a:t>Music and Acoustic Engineering</a:t>
            </a:r>
            <a:endParaRPr lang="en-GB" dirty="0">
              <a:latin typeface="Avenir Next LT Pro Light" panose="020B0304020202020204" pitchFamily="34" charset="0"/>
            </a:endParaRP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06B6DAD6-9EA6-D1BA-1D8E-39ECBC7F9B37}"/>
              </a:ext>
            </a:extLst>
          </p:cNvPr>
          <p:cNvSpPr txBox="1"/>
          <p:nvPr/>
        </p:nvSpPr>
        <p:spPr>
          <a:xfrm>
            <a:off x="591671" y="914400"/>
            <a:ext cx="54001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  <a:latin typeface="Avenir Next" panose="020B0503020202020204" pitchFamily="34" charset="0"/>
              </a:rPr>
              <a:t>Sound Generation – SUN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70054B40-7497-F921-A840-00519370E472}"/>
              </a:ext>
            </a:extLst>
          </p:cNvPr>
          <p:cNvSpPr txBox="1"/>
          <p:nvPr/>
        </p:nvSpPr>
        <p:spPr>
          <a:xfrm>
            <a:off x="715657" y="1790443"/>
            <a:ext cx="623943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  <a:latin typeface="Avenir Next" panose="020B0503020202020204" pitchFamily="34" charset="0"/>
              </a:rPr>
              <a:t>Sonorization of the sun’s electromagnetic waves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  <a:latin typeface="Avenir Next" panose="020B0503020202020204" pitchFamily="34" charset="0"/>
              </a:rPr>
              <a:t>Chopped sample of the electromagnetic waves (Simpler)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  <a:latin typeface="Avenir Next" panose="020B0503020202020204" pitchFamily="34" charset="0"/>
              </a:rPr>
              <a:t>Bass Synth made with wave table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A20D03CE-F71E-15C7-455F-0F6B7AAC7936}"/>
              </a:ext>
            </a:extLst>
          </p:cNvPr>
          <p:cNvSpPr txBox="1"/>
          <p:nvPr/>
        </p:nvSpPr>
        <p:spPr>
          <a:xfrm>
            <a:off x="715656" y="3153278"/>
            <a:ext cx="1110448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Avenir Next" panose="020B0503020202020204" pitchFamily="34" charset="0"/>
              </a:rPr>
              <a:t>The Filter of the Bass synth is controlled by the accelerometer on the user’s device.</a:t>
            </a:r>
          </a:p>
          <a:p>
            <a:endParaRPr lang="en-GB" sz="2000" dirty="0">
              <a:solidFill>
                <a:schemeClr val="bg1"/>
              </a:solidFill>
              <a:latin typeface="Avenir Next" panose="020B0503020202020204" pitchFamily="34" charset="0"/>
            </a:endParaRPr>
          </a:p>
          <a:p>
            <a:r>
              <a:rPr lang="en-GB" sz="2000" dirty="0">
                <a:solidFill>
                  <a:schemeClr val="bg1"/>
                </a:solidFill>
                <a:latin typeface="Avenir Next" panose="020B0503020202020204" pitchFamily="34" charset="0"/>
              </a:rPr>
              <a:t>The section’s volume is driven by the position of the sun, which is sent to the FFT visualization.</a:t>
            </a:r>
          </a:p>
        </p:txBody>
      </p:sp>
      <p:pic>
        <p:nvPicPr>
          <p:cNvPr id="4" name="Immagine 3" descr="Immagine che contiene testo, monitor, screenshot&#10;&#10;Descrizione generata automaticamente">
            <a:extLst>
              <a:ext uri="{FF2B5EF4-FFF2-40B4-BE49-F238E27FC236}">
                <a16:creationId xmlns:a16="http://schemas.microsoft.com/office/drawing/2014/main" id="{5780BD02-BC7F-B495-5D5A-5D0180EEE7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856" y="4306101"/>
            <a:ext cx="11448288" cy="1641302"/>
          </a:xfrm>
          <a:prstGeom prst="rect">
            <a:avLst/>
          </a:prstGeom>
        </p:spPr>
      </p:pic>
      <p:pic>
        <p:nvPicPr>
          <p:cNvPr id="5" name="sm_lt_125_blackgold1.wav" descr="sm_lt_125_blackgold1.wav">
            <a:hlinkClick r:id="" action="ppaction://media"/>
            <a:extLst>
              <a:ext uri="{FF2B5EF4-FFF2-40B4-BE49-F238E27FC236}">
                <a16:creationId xmlns:a16="http://schemas.microsoft.com/office/drawing/2014/main" id="{53D47200-0A96-2F86-F563-8E9B36BCC02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298894" y="1544205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22405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6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1E94681D-2A4C-4A8D-B9B5-31D440D03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EC7E010-C712-408D-9787-0842AFC9F4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503FCEF-A9BA-4991-9220-E36615FB8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A069235B-22DB-4231-8291-D64DA2CDE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2BCBDF65-D7DA-47EE-9942-52F4E2D54548}"/>
              </a:ext>
            </a:extLst>
          </p:cNvPr>
          <p:cNvSpPr/>
          <p:nvPr/>
        </p:nvSpPr>
        <p:spPr>
          <a:xfrm>
            <a:off x="0" y="6369268"/>
            <a:ext cx="12192000" cy="4887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>
                <a:solidFill>
                  <a:schemeClr val="tx1"/>
                </a:solidFill>
                <a:latin typeface="Avenir Next LT Pro Light" panose="020B0304020202020204" pitchFamily="34" charset="0"/>
              </a:rPr>
              <a:t>Federico Ceriola – Gian Marco De </a:t>
            </a:r>
            <a:r>
              <a:rPr lang="en-GB" dirty="0" err="1">
                <a:solidFill>
                  <a:schemeClr val="tx1"/>
                </a:solidFill>
                <a:latin typeface="Avenir Next LT Pro Light" panose="020B0304020202020204" pitchFamily="34" charset="0"/>
              </a:rPr>
              <a:t>Bortoli</a:t>
            </a:r>
            <a:r>
              <a:rPr lang="en-GB" dirty="0">
                <a:solidFill>
                  <a:schemeClr val="tx1"/>
                </a:solidFill>
                <a:latin typeface="Avenir Next LT Pro Light" panose="020B0304020202020204" pitchFamily="34" charset="0"/>
              </a:rPr>
              <a:t> – Bruno </a:t>
            </a:r>
            <a:r>
              <a:rPr lang="en-GB" dirty="0" err="1">
                <a:solidFill>
                  <a:schemeClr val="tx1"/>
                </a:solidFill>
                <a:latin typeface="Avenir Next LT Pro Light" panose="020B0304020202020204" pitchFamily="34" charset="0"/>
              </a:rPr>
              <a:t>Sciarrone</a:t>
            </a:r>
            <a:endParaRPr lang="en-GB" dirty="0">
              <a:solidFill>
                <a:schemeClr val="tx1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31" name="Rettangolo 30">
            <a:extLst>
              <a:ext uri="{FF2B5EF4-FFF2-40B4-BE49-F238E27FC236}">
                <a16:creationId xmlns:a16="http://schemas.microsoft.com/office/drawing/2014/main" id="{BA6AB1C9-6239-4C9D-BEFF-A249FA7FBC7A}"/>
              </a:ext>
            </a:extLst>
          </p:cNvPr>
          <p:cNvSpPr/>
          <p:nvPr/>
        </p:nvSpPr>
        <p:spPr>
          <a:xfrm>
            <a:off x="0" y="-4099"/>
            <a:ext cx="12192000" cy="4887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dirty="0">
                <a:solidFill>
                  <a:schemeClr val="tx1"/>
                </a:solidFill>
                <a:latin typeface="Avenir Next LT Pro Light" panose="020B0304020202020204" pitchFamily="34" charset="0"/>
              </a:rPr>
              <a:t>Creative Programming and Computing</a:t>
            </a:r>
            <a:endParaRPr lang="en-GB" dirty="0">
              <a:solidFill>
                <a:schemeClr val="tx1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7FB5C28F-6EA9-4DE6-8815-90DE7F647974}"/>
              </a:ext>
            </a:extLst>
          </p:cNvPr>
          <p:cNvSpPr txBox="1"/>
          <p:nvPr/>
        </p:nvSpPr>
        <p:spPr>
          <a:xfrm>
            <a:off x="10347319" y="6428968"/>
            <a:ext cx="1747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dirty="0" err="1">
                <a:latin typeface="Avenir Next LT Pro Light" panose="020B0304020202020204" pitchFamily="34" charset="0"/>
              </a:rPr>
              <a:t>a.a</a:t>
            </a:r>
            <a:r>
              <a:rPr lang="it-IT" dirty="0">
                <a:latin typeface="Avenir Next LT Pro Light" panose="020B0304020202020204" pitchFamily="34" charset="0"/>
              </a:rPr>
              <a:t>. 2021/2022</a:t>
            </a:r>
            <a:endParaRPr lang="en-GB" dirty="0">
              <a:latin typeface="Avenir Next LT Pro Light" panose="020B0304020202020204" pitchFamily="34" charset="0"/>
            </a:endParaRP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1012BF64-F99D-4F21-8EDC-ABD35A1F616E}"/>
              </a:ext>
            </a:extLst>
          </p:cNvPr>
          <p:cNvSpPr txBox="1"/>
          <p:nvPr/>
        </p:nvSpPr>
        <p:spPr>
          <a:xfrm>
            <a:off x="8656417" y="51029"/>
            <a:ext cx="3535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dirty="0">
                <a:latin typeface="Avenir Next LT Pro Light" panose="020B0304020202020204" pitchFamily="34" charset="0"/>
              </a:rPr>
              <a:t>Music and Acoustic Engineering</a:t>
            </a:r>
            <a:endParaRPr lang="en-GB" dirty="0">
              <a:latin typeface="Avenir Next LT Pro Light" panose="020B0304020202020204" pitchFamily="34" charset="0"/>
            </a:endParaRP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06B6DAD6-9EA6-D1BA-1D8E-39ECBC7F9B37}"/>
              </a:ext>
            </a:extLst>
          </p:cNvPr>
          <p:cNvSpPr txBox="1"/>
          <p:nvPr/>
        </p:nvSpPr>
        <p:spPr>
          <a:xfrm>
            <a:off x="591671" y="914400"/>
            <a:ext cx="32268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  <a:latin typeface="Avenir Next" panose="020B0503020202020204" pitchFamily="34" charset="0"/>
              </a:rPr>
              <a:t>Improvements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70054B40-7497-F921-A840-00519370E472}"/>
              </a:ext>
            </a:extLst>
          </p:cNvPr>
          <p:cNvSpPr txBox="1"/>
          <p:nvPr/>
        </p:nvSpPr>
        <p:spPr>
          <a:xfrm>
            <a:off x="591671" y="2305615"/>
            <a:ext cx="785818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  <a:latin typeface="Avenir Next" panose="020B0503020202020204" pitchFamily="34" charset="0"/>
              </a:rPr>
              <a:t>More users.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  <a:latin typeface="Avenir Next" panose="020B0503020202020204" pitchFamily="34" charset="0"/>
              </a:rPr>
              <a:t>Motion tracking of the users with cameras. The users are the pointers.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  <a:latin typeface="Avenir Next" panose="020B0503020202020204" pitchFamily="34" charset="0"/>
              </a:rPr>
              <a:t>Use of the whole 3D geometry of the room.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  <a:latin typeface="Avenir Next" panose="020B0503020202020204" pitchFamily="34" charset="0"/>
              </a:rPr>
              <a:t>Improvements on the computational cost.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  <a:latin typeface="Avenir Next" panose="020B0503020202020204" pitchFamily="34" charset="0"/>
              </a:rPr>
              <a:t>Different sounding landscapes based on the season cycle.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  <a:latin typeface="Avenir Next" panose="020B0503020202020204" pitchFamily="34" charset="0"/>
              </a:rPr>
              <a:t>Different celestial bodies.</a:t>
            </a:r>
          </a:p>
        </p:txBody>
      </p:sp>
    </p:spTree>
    <p:extLst>
      <p:ext uri="{BB962C8B-B14F-4D97-AF65-F5344CB8AC3E}">
        <p14:creationId xmlns:p14="http://schemas.microsoft.com/office/powerpoint/2010/main" val="1016839697"/>
      </p:ext>
    </p:extLst>
  </p:cSld>
  <p:clrMapOvr>
    <a:masterClrMapping/>
  </p:clrMapOvr>
  <p:transition spd="slow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1E94681D-2A4C-4A8D-B9B5-31D440D03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EC7E010-C712-408D-9787-0842AFC9F4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503FCEF-A9BA-4991-9220-E36615FB8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A069235B-22DB-4231-8291-D64DA2CDE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2BCBDF65-D7DA-47EE-9942-52F4E2D54548}"/>
              </a:ext>
            </a:extLst>
          </p:cNvPr>
          <p:cNvSpPr/>
          <p:nvPr/>
        </p:nvSpPr>
        <p:spPr>
          <a:xfrm>
            <a:off x="0" y="6369268"/>
            <a:ext cx="12192000" cy="4887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>
                <a:solidFill>
                  <a:schemeClr val="tx1"/>
                </a:solidFill>
                <a:latin typeface="Avenir Next LT Pro Light" panose="020B0304020202020204" pitchFamily="34" charset="0"/>
              </a:rPr>
              <a:t>Federico Ceriola – Gian Marco De </a:t>
            </a:r>
            <a:r>
              <a:rPr lang="en-GB" dirty="0" err="1">
                <a:solidFill>
                  <a:schemeClr val="tx1"/>
                </a:solidFill>
                <a:latin typeface="Avenir Next LT Pro Light" panose="020B0304020202020204" pitchFamily="34" charset="0"/>
              </a:rPr>
              <a:t>Bortoli</a:t>
            </a:r>
            <a:r>
              <a:rPr lang="en-GB" dirty="0">
                <a:solidFill>
                  <a:schemeClr val="tx1"/>
                </a:solidFill>
                <a:latin typeface="Avenir Next LT Pro Light" panose="020B0304020202020204" pitchFamily="34" charset="0"/>
              </a:rPr>
              <a:t> – Bruno </a:t>
            </a:r>
            <a:r>
              <a:rPr lang="en-GB" dirty="0" err="1">
                <a:solidFill>
                  <a:schemeClr val="tx1"/>
                </a:solidFill>
                <a:latin typeface="Avenir Next LT Pro Light" panose="020B0304020202020204" pitchFamily="34" charset="0"/>
              </a:rPr>
              <a:t>Sciarrone</a:t>
            </a:r>
            <a:endParaRPr lang="en-GB" dirty="0">
              <a:solidFill>
                <a:schemeClr val="tx1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31" name="Rettangolo 30">
            <a:extLst>
              <a:ext uri="{FF2B5EF4-FFF2-40B4-BE49-F238E27FC236}">
                <a16:creationId xmlns:a16="http://schemas.microsoft.com/office/drawing/2014/main" id="{BA6AB1C9-6239-4C9D-BEFF-A249FA7FBC7A}"/>
              </a:ext>
            </a:extLst>
          </p:cNvPr>
          <p:cNvSpPr/>
          <p:nvPr/>
        </p:nvSpPr>
        <p:spPr>
          <a:xfrm>
            <a:off x="0" y="-4099"/>
            <a:ext cx="12192000" cy="4887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dirty="0">
                <a:solidFill>
                  <a:schemeClr val="tx1"/>
                </a:solidFill>
                <a:latin typeface="Avenir Next LT Pro Light" panose="020B0304020202020204" pitchFamily="34" charset="0"/>
              </a:rPr>
              <a:t>Creative Programming and Computing</a:t>
            </a:r>
            <a:endParaRPr lang="en-GB" dirty="0">
              <a:solidFill>
                <a:schemeClr val="tx1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7FB5C28F-6EA9-4DE6-8815-90DE7F647974}"/>
              </a:ext>
            </a:extLst>
          </p:cNvPr>
          <p:cNvSpPr txBox="1"/>
          <p:nvPr/>
        </p:nvSpPr>
        <p:spPr>
          <a:xfrm>
            <a:off x="10347319" y="6428968"/>
            <a:ext cx="1747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dirty="0" err="1">
                <a:latin typeface="Avenir Next LT Pro Light" panose="020B0304020202020204" pitchFamily="34" charset="0"/>
              </a:rPr>
              <a:t>a.a</a:t>
            </a:r>
            <a:r>
              <a:rPr lang="it-IT" dirty="0">
                <a:latin typeface="Avenir Next LT Pro Light" panose="020B0304020202020204" pitchFamily="34" charset="0"/>
              </a:rPr>
              <a:t>. 2021/2022</a:t>
            </a:r>
            <a:endParaRPr lang="en-GB" dirty="0">
              <a:latin typeface="Avenir Next LT Pro Light" panose="020B0304020202020204" pitchFamily="34" charset="0"/>
            </a:endParaRP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1012BF64-F99D-4F21-8EDC-ABD35A1F616E}"/>
              </a:ext>
            </a:extLst>
          </p:cNvPr>
          <p:cNvSpPr txBox="1"/>
          <p:nvPr/>
        </p:nvSpPr>
        <p:spPr>
          <a:xfrm>
            <a:off x="8656417" y="51029"/>
            <a:ext cx="3535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dirty="0">
                <a:latin typeface="Avenir Next LT Pro Light" panose="020B0304020202020204" pitchFamily="34" charset="0"/>
              </a:rPr>
              <a:t>Music and Acoustic Engineering</a:t>
            </a:r>
            <a:endParaRPr lang="en-GB" dirty="0">
              <a:latin typeface="Avenir Next LT Pro Light" panose="020B0304020202020204" pitchFamily="34" charset="0"/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12FCC76C-DABA-2CDD-FAB0-C0F43F816F83}"/>
              </a:ext>
            </a:extLst>
          </p:cNvPr>
          <p:cNvSpPr txBox="1"/>
          <p:nvPr/>
        </p:nvSpPr>
        <p:spPr>
          <a:xfrm>
            <a:off x="1750675" y="2491087"/>
            <a:ext cx="8690649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200" dirty="0">
                <a:solidFill>
                  <a:schemeClr val="bg1"/>
                </a:solidFill>
                <a:latin typeface="Avenir Next" panose="020B0503020202020204" pitchFamily="34" charset="0"/>
              </a:rPr>
              <a:t>Special thanks to </a:t>
            </a:r>
          </a:p>
          <a:p>
            <a:pPr algn="ctr"/>
            <a:r>
              <a:rPr lang="en-GB" sz="3600" dirty="0" err="1">
                <a:solidFill>
                  <a:schemeClr val="bg1"/>
                </a:solidFill>
                <a:latin typeface="Avenir Next" panose="020B0503020202020204" pitchFamily="34" charset="0"/>
              </a:rPr>
              <a:t>Dr.</a:t>
            </a:r>
            <a:r>
              <a:rPr lang="en-GB" sz="3600" dirty="0">
                <a:solidFill>
                  <a:schemeClr val="bg1"/>
                </a:solidFill>
                <a:latin typeface="Avenir Next" panose="020B0503020202020204" pitchFamily="34" charset="0"/>
              </a:rPr>
              <a:t> Lorenzo </a:t>
            </a:r>
            <a:r>
              <a:rPr lang="en-GB" sz="3600" dirty="0" err="1">
                <a:solidFill>
                  <a:schemeClr val="bg1"/>
                </a:solidFill>
                <a:latin typeface="Avenir Next" panose="020B0503020202020204" pitchFamily="34" charset="0"/>
              </a:rPr>
              <a:t>Pizzuti</a:t>
            </a:r>
            <a:endParaRPr lang="en-GB" sz="3600" dirty="0">
              <a:solidFill>
                <a:schemeClr val="bg1"/>
              </a:solidFill>
              <a:latin typeface="Avenir Next" panose="020B0503020202020204" pitchFamily="34" charset="0"/>
            </a:endParaRPr>
          </a:p>
          <a:p>
            <a:pPr algn="ctr"/>
            <a:r>
              <a:rPr lang="en-GB" sz="2800" dirty="0">
                <a:solidFill>
                  <a:schemeClr val="bg1"/>
                </a:solidFill>
                <a:latin typeface="Avenir Next" panose="020B0503020202020204" pitchFamily="34" charset="0"/>
              </a:rPr>
              <a:t>Cosmologist, Musician and Scientific Communicator</a:t>
            </a:r>
          </a:p>
        </p:txBody>
      </p:sp>
    </p:spTree>
    <p:extLst>
      <p:ext uri="{BB962C8B-B14F-4D97-AF65-F5344CB8AC3E}">
        <p14:creationId xmlns:p14="http://schemas.microsoft.com/office/powerpoint/2010/main" val="1869750640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1E94681D-2A4C-4A8D-B9B5-31D440D03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EC7E010-C712-408D-9787-0842AFC9F4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503FCEF-A9BA-4991-9220-E36615FB8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A069235B-22DB-4231-8291-D64DA2CDE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2BCBDF65-D7DA-47EE-9942-52F4E2D54548}"/>
              </a:ext>
            </a:extLst>
          </p:cNvPr>
          <p:cNvSpPr/>
          <p:nvPr/>
        </p:nvSpPr>
        <p:spPr>
          <a:xfrm>
            <a:off x="0" y="6369268"/>
            <a:ext cx="12192000" cy="4887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>
                <a:solidFill>
                  <a:schemeClr val="tx1"/>
                </a:solidFill>
                <a:latin typeface="Avenir Next LT Pro Light" panose="020B0304020202020204" pitchFamily="34" charset="0"/>
              </a:rPr>
              <a:t>Federico Ceriola – Gian Marco De </a:t>
            </a:r>
            <a:r>
              <a:rPr lang="en-GB" dirty="0" err="1">
                <a:solidFill>
                  <a:schemeClr val="tx1"/>
                </a:solidFill>
                <a:latin typeface="Avenir Next LT Pro Light" panose="020B0304020202020204" pitchFamily="34" charset="0"/>
              </a:rPr>
              <a:t>Bortoli</a:t>
            </a:r>
            <a:r>
              <a:rPr lang="en-GB" dirty="0">
                <a:solidFill>
                  <a:schemeClr val="tx1"/>
                </a:solidFill>
                <a:latin typeface="Avenir Next LT Pro Light" panose="020B0304020202020204" pitchFamily="34" charset="0"/>
              </a:rPr>
              <a:t> – Bruno </a:t>
            </a:r>
            <a:r>
              <a:rPr lang="en-GB" dirty="0" err="1">
                <a:solidFill>
                  <a:schemeClr val="tx1"/>
                </a:solidFill>
                <a:latin typeface="Avenir Next LT Pro Light" panose="020B0304020202020204" pitchFamily="34" charset="0"/>
              </a:rPr>
              <a:t>Sciarrone</a:t>
            </a:r>
            <a:endParaRPr lang="en-GB" dirty="0">
              <a:solidFill>
                <a:schemeClr val="tx1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31" name="Rettangolo 30">
            <a:extLst>
              <a:ext uri="{FF2B5EF4-FFF2-40B4-BE49-F238E27FC236}">
                <a16:creationId xmlns:a16="http://schemas.microsoft.com/office/drawing/2014/main" id="{BA6AB1C9-6239-4C9D-BEFF-A249FA7FBC7A}"/>
              </a:ext>
            </a:extLst>
          </p:cNvPr>
          <p:cNvSpPr/>
          <p:nvPr/>
        </p:nvSpPr>
        <p:spPr>
          <a:xfrm>
            <a:off x="0" y="-4099"/>
            <a:ext cx="12192000" cy="4887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dirty="0">
                <a:solidFill>
                  <a:schemeClr val="tx1"/>
                </a:solidFill>
                <a:latin typeface="Avenir Next LT Pro Light" panose="020B0304020202020204" pitchFamily="34" charset="0"/>
              </a:rPr>
              <a:t>Creative Programming and Computing</a:t>
            </a:r>
            <a:endParaRPr lang="en-GB" dirty="0">
              <a:solidFill>
                <a:schemeClr val="tx1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7FB5C28F-6EA9-4DE6-8815-90DE7F647974}"/>
              </a:ext>
            </a:extLst>
          </p:cNvPr>
          <p:cNvSpPr txBox="1"/>
          <p:nvPr/>
        </p:nvSpPr>
        <p:spPr>
          <a:xfrm>
            <a:off x="10347319" y="6428968"/>
            <a:ext cx="1747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dirty="0" err="1">
                <a:latin typeface="Avenir Next LT Pro Light" panose="020B0304020202020204" pitchFamily="34" charset="0"/>
              </a:rPr>
              <a:t>a.a</a:t>
            </a:r>
            <a:r>
              <a:rPr lang="it-IT" dirty="0">
                <a:latin typeface="Avenir Next LT Pro Light" panose="020B0304020202020204" pitchFamily="34" charset="0"/>
              </a:rPr>
              <a:t>. 2021/2022</a:t>
            </a:r>
            <a:endParaRPr lang="en-GB" dirty="0">
              <a:latin typeface="Avenir Next LT Pro Light" panose="020B0304020202020204" pitchFamily="34" charset="0"/>
            </a:endParaRP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1012BF64-F99D-4F21-8EDC-ABD35A1F616E}"/>
              </a:ext>
            </a:extLst>
          </p:cNvPr>
          <p:cNvSpPr txBox="1"/>
          <p:nvPr/>
        </p:nvSpPr>
        <p:spPr>
          <a:xfrm>
            <a:off x="8656417" y="51029"/>
            <a:ext cx="3535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dirty="0">
                <a:latin typeface="Avenir Next LT Pro Light" panose="020B0304020202020204" pitchFamily="34" charset="0"/>
              </a:rPr>
              <a:t>Music and Acoustic Engineering</a:t>
            </a:r>
            <a:endParaRPr lang="en-GB" dirty="0">
              <a:latin typeface="Avenir Next LT Pro Light" panose="020B0304020202020204" pitchFamily="34" charset="0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B497E020-4A8D-4978-AC84-0042E5F2F35F}"/>
              </a:ext>
            </a:extLst>
          </p:cNvPr>
          <p:cNvSpPr txBox="1"/>
          <p:nvPr/>
        </p:nvSpPr>
        <p:spPr>
          <a:xfrm>
            <a:off x="777766" y="1177159"/>
            <a:ext cx="32744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600" b="1" dirty="0" err="1">
                <a:solidFill>
                  <a:schemeClr val="bg1"/>
                </a:solidFill>
                <a:latin typeface="Avenir Next LT Pro Light" panose="020B0304020202020204" pitchFamily="34" charset="0"/>
              </a:rPr>
              <a:t>Main</a:t>
            </a:r>
            <a:r>
              <a:rPr lang="it-IT" sz="3600" b="1" dirty="0">
                <a:solidFill>
                  <a:schemeClr val="bg1"/>
                </a:solidFill>
                <a:latin typeface="Avenir Next LT Pro Light" panose="020B0304020202020204" pitchFamily="34" charset="0"/>
              </a:rPr>
              <a:t> Concept:</a:t>
            </a:r>
            <a:endParaRPr lang="en-GB" sz="3600" b="1" dirty="0">
              <a:solidFill>
                <a:schemeClr val="bg1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FF087143-19B9-4F68-B259-FDB77C629FFD}"/>
              </a:ext>
            </a:extLst>
          </p:cNvPr>
          <p:cNvSpPr txBox="1"/>
          <p:nvPr/>
        </p:nvSpPr>
        <p:spPr>
          <a:xfrm>
            <a:off x="777765" y="2429075"/>
            <a:ext cx="5318234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chemeClr val="bg1"/>
                </a:solidFill>
                <a:latin typeface="Avenir Next LT Pro Light" panose="020B0304020202020204" pitchFamily="34" charset="0"/>
              </a:rPr>
              <a:t>Light </a:t>
            </a:r>
            <a:r>
              <a:rPr lang="it-IT" sz="2400" dirty="0" err="1">
                <a:solidFill>
                  <a:schemeClr val="bg1"/>
                </a:solidFill>
                <a:latin typeface="Avenir Next LT Pro Light" panose="020B0304020202020204" pitchFamily="34" charset="0"/>
              </a:rPr>
              <a:t>pollution</a:t>
            </a:r>
            <a:r>
              <a:rPr lang="it-IT" sz="2400" dirty="0">
                <a:solidFill>
                  <a:schemeClr val="bg1"/>
                </a:solidFill>
                <a:latin typeface="Avenir Next LT Pro Light" panose="020B0304020202020204" pitchFamily="34" charset="0"/>
              </a:rPr>
              <a:t> </a:t>
            </a:r>
            <a:r>
              <a:rPr lang="it-IT" sz="2400" dirty="0" err="1">
                <a:solidFill>
                  <a:schemeClr val="bg1"/>
                </a:solidFill>
                <a:latin typeface="Avenir Next LT Pro Light" panose="020B0304020202020204" pitchFamily="34" charset="0"/>
              </a:rPr>
              <a:t>affects</a:t>
            </a:r>
            <a:r>
              <a:rPr lang="it-IT" sz="2400" dirty="0">
                <a:solidFill>
                  <a:schemeClr val="bg1"/>
                </a:solidFill>
                <a:latin typeface="Avenir Next LT Pro Light" panose="020B0304020202020204" pitchFamily="34" charset="0"/>
              </a:rPr>
              <a:t> life:</a:t>
            </a:r>
          </a:p>
          <a:p>
            <a:endParaRPr lang="it-IT" sz="2400" dirty="0">
              <a:solidFill>
                <a:schemeClr val="bg1"/>
              </a:solidFill>
              <a:latin typeface="Avenir Next LT Pro Light" panose="020B03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latin typeface="Avenir Next LT Pro Light" panose="020B0304020202020204" pitchFamily="34" charset="0"/>
              </a:rPr>
              <a:t>It contributes to climate change.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latin typeface="Avenir Next LT Pro Light" panose="020B0304020202020204" pitchFamily="34" charset="0"/>
              </a:rPr>
              <a:t>It kills millions of birds a year.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latin typeface="Avenir Next LT Pro Light" panose="020B0304020202020204" pitchFamily="34" charset="0"/>
              </a:rPr>
              <a:t>Artificial light at night disrupts the seasonal cycle of trees.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latin typeface="Avenir Next LT Pro Light" panose="020B0304020202020204" pitchFamily="34" charset="0"/>
              </a:rPr>
              <a:t>Relevant number of people have never seen the real sky at night (the Milky Way).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latin typeface="Avenir Next LT Pro Light" panose="020B0304020202020204" pitchFamily="34" charset="0"/>
              </a:rPr>
              <a:t>Exposure to artificial light at night puts your health at risk.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  <a:latin typeface="Avenir Next LT Pro Light" panose="020B0304020202020204" pitchFamily="34" charset="0"/>
            </a:endParaRPr>
          </a:p>
        </p:txBody>
      </p:sp>
      <p:pic>
        <p:nvPicPr>
          <p:cNvPr id="5" name="Immagine 4" descr="Immagine che contiene cielo, esterni, albero, montagna&#10;&#10;Descrizione generata automaticamente">
            <a:extLst>
              <a:ext uri="{FF2B5EF4-FFF2-40B4-BE49-F238E27FC236}">
                <a16:creationId xmlns:a16="http://schemas.microsoft.com/office/drawing/2014/main" id="{46277A58-0206-42BA-B590-3D7E9DE5B70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593"/>
          <a:stretch/>
        </p:blipFill>
        <p:spPr>
          <a:xfrm>
            <a:off x="6443286" y="779606"/>
            <a:ext cx="5029573" cy="2429046"/>
          </a:xfrm>
          <a:prstGeom prst="rect">
            <a:avLst/>
          </a:prstGeom>
        </p:spPr>
      </p:pic>
      <p:pic>
        <p:nvPicPr>
          <p:cNvPr id="7" name="Immagine 6" descr="Immagine che contiene cielo notturno&#10;&#10;Descrizione generata automaticamente">
            <a:extLst>
              <a:ext uri="{FF2B5EF4-FFF2-40B4-BE49-F238E27FC236}">
                <a16:creationId xmlns:a16="http://schemas.microsoft.com/office/drawing/2014/main" id="{2AAC561E-3A26-41CD-8FCF-79887A00466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66" b="14550"/>
          <a:stretch/>
        </p:blipFill>
        <p:spPr>
          <a:xfrm>
            <a:off x="6443285" y="3580977"/>
            <a:ext cx="5029573" cy="2429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361316"/>
      </p:ext>
    </p:extLst>
  </p:cSld>
  <p:clrMapOvr>
    <a:masterClrMapping/>
  </p:clrMapOvr>
  <p:transition spd="slow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1E94681D-2A4C-4A8D-B9B5-31D440D03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EC7E010-C712-408D-9787-0842AFC9F4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503FCEF-A9BA-4991-9220-E36615FB8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A069235B-22DB-4231-8291-D64DA2CDE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2BCBDF65-D7DA-47EE-9942-52F4E2D54548}"/>
              </a:ext>
            </a:extLst>
          </p:cNvPr>
          <p:cNvSpPr/>
          <p:nvPr/>
        </p:nvSpPr>
        <p:spPr>
          <a:xfrm>
            <a:off x="0" y="6369268"/>
            <a:ext cx="12192000" cy="4887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>
                <a:solidFill>
                  <a:schemeClr val="tx1"/>
                </a:solidFill>
                <a:latin typeface="Avenir Next LT Pro Light" panose="020B0304020202020204" pitchFamily="34" charset="0"/>
              </a:rPr>
              <a:t>Federico Ceriola – Gian Marco De </a:t>
            </a:r>
            <a:r>
              <a:rPr lang="en-GB" dirty="0" err="1">
                <a:solidFill>
                  <a:schemeClr val="tx1"/>
                </a:solidFill>
                <a:latin typeface="Avenir Next LT Pro Light" panose="020B0304020202020204" pitchFamily="34" charset="0"/>
              </a:rPr>
              <a:t>Bortoli</a:t>
            </a:r>
            <a:r>
              <a:rPr lang="en-GB" dirty="0">
                <a:solidFill>
                  <a:schemeClr val="tx1"/>
                </a:solidFill>
                <a:latin typeface="Avenir Next LT Pro Light" panose="020B0304020202020204" pitchFamily="34" charset="0"/>
              </a:rPr>
              <a:t> – Bruno </a:t>
            </a:r>
            <a:r>
              <a:rPr lang="en-GB" dirty="0" err="1">
                <a:solidFill>
                  <a:schemeClr val="tx1"/>
                </a:solidFill>
                <a:latin typeface="Avenir Next LT Pro Light" panose="020B0304020202020204" pitchFamily="34" charset="0"/>
              </a:rPr>
              <a:t>Sciarrone</a:t>
            </a:r>
            <a:endParaRPr lang="en-GB" dirty="0">
              <a:solidFill>
                <a:schemeClr val="tx1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31" name="Rettangolo 30">
            <a:extLst>
              <a:ext uri="{FF2B5EF4-FFF2-40B4-BE49-F238E27FC236}">
                <a16:creationId xmlns:a16="http://schemas.microsoft.com/office/drawing/2014/main" id="{BA6AB1C9-6239-4C9D-BEFF-A249FA7FBC7A}"/>
              </a:ext>
            </a:extLst>
          </p:cNvPr>
          <p:cNvSpPr/>
          <p:nvPr/>
        </p:nvSpPr>
        <p:spPr>
          <a:xfrm>
            <a:off x="0" y="-4099"/>
            <a:ext cx="12192000" cy="4887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dirty="0">
                <a:solidFill>
                  <a:schemeClr val="tx1"/>
                </a:solidFill>
                <a:latin typeface="Avenir Next LT Pro Light" panose="020B0304020202020204" pitchFamily="34" charset="0"/>
              </a:rPr>
              <a:t>Creative Programming and Computing</a:t>
            </a:r>
            <a:endParaRPr lang="en-GB" dirty="0">
              <a:solidFill>
                <a:schemeClr val="tx1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7FB5C28F-6EA9-4DE6-8815-90DE7F647974}"/>
              </a:ext>
            </a:extLst>
          </p:cNvPr>
          <p:cNvSpPr txBox="1"/>
          <p:nvPr/>
        </p:nvSpPr>
        <p:spPr>
          <a:xfrm>
            <a:off x="10347319" y="6428968"/>
            <a:ext cx="1747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dirty="0" err="1">
                <a:latin typeface="Avenir Next LT Pro Light" panose="020B0304020202020204" pitchFamily="34" charset="0"/>
              </a:rPr>
              <a:t>a.a</a:t>
            </a:r>
            <a:r>
              <a:rPr lang="it-IT" dirty="0">
                <a:latin typeface="Avenir Next LT Pro Light" panose="020B0304020202020204" pitchFamily="34" charset="0"/>
              </a:rPr>
              <a:t>. 2021/2022</a:t>
            </a:r>
            <a:endParaRPr lang="en-GB" dirty="0">
              <a:latin typeface="Avenir Next LT Pro Light" panose="020B0304020202020204" pitchFamily="34" charset="0"/>
            </a:endParaRP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1012BF64-F99D-4F21-8EDC-ABD35A1F616E}"/>
              </a:ext>
            </a:extLst>
          </p:cNvPr>
          <p:cNvSpPr txBox="1"/>
          <p:nvPr/>
        </p:nvSpPr>
        <p:spPr>
          <a:xfrm>
            <a:off x="8656417" y="51029"/>
            <a:ext cx="3535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dirty="0">
                <a:latin typeface="Avenir Next LT Pro Light" panose="020B0304020202020204" pitchFamily="34" charset="0"/>
              </a:rPr>
              <a:t>Music and Acoustic Engineering</a:t>
            </a:r>
            <a:endParaRPr lang="en-GB" dirty="0">
              <a:latin typeface="Avenir Next LT Pro Light" panose="020B0304020202020204" pitchFamily="34" charset="0"/>
            </a:endParaRP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6E5FA494-41B3-8F11-82D1-6A9C36A87DA3}"/>
              </a:ext>
            </a:extLst>
          </p:cNvPr>
          <p:cNvSpPr txBox="1"/>
          <p:nvPr/>
        </p:nvSpPr>
        <p:spPr>
          <a:xfrm>
            <a:off x="4935265" y="2967335"/>
            <a:ext cx="232146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5400" dirty="0">
                <a:solidFill>
                  <a:schemeClr val="bg1"/>
                </a:solidFill>
                <a:latin typeface="Avenir Next" panose="020B0503020202020204" pitchFamily="34" charset="0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1800891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1E94681D-2A4C-4A8D-B9B5-31D440D03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EC7E010-C712-408D-9787-0842AFC9F4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503FCEF-A9BA-4991-9220-E36615FB8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A069235B-22DB-4231-8291-D64DA2CDE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2BCBDF65-D7DA-47EE-9942-52F4E2D54548}"/>
              </a:ext>
            </a:extLst>
          </p:cNvPr>
          <p:cNvSpPr/>
          <p:nvPr/>
        </p:nvSpPr>
        <p:spPr>
          <a:xfrm>
            <a:off x="0" y="6369268"/>
            <a:ext cx="12192000" cy="4887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>
                <a:solidFill>
                  <a:schemeClr val="tx1"/>
                </a:solidFill>
                <a:latin typeface="Avenir Next LT Pro Light" panose="020B0304020202020204" pitchFamily="34" charset="0"/>
              </a:rPr>
              <a:t>Federico Ceriola – Gian Marco De </a:t>
            </a:r>
            <a:r>
              <a:rPr lang="en-GB" dirty="0" err="1">
                <a:solidFill>
                  <a:schemeClr val="tx1"/>
                </a:solidFill>
                <a:latin typeface="Avenir Next LT Pro Light" panose="020B0304020202020204" pitchFamily="34" charset="0"/>
              </a:rPr>
              <a:t>Bortoli</a:t>
            </a:r>
            <a:r>
              <a:rPr lang="en-GB" dirty="0">
                <a:solidFill>
                  <a:schemeClr val="tx1"/>
                </a:solidFill>
                <a:latin typeface="Avenir Next LT Pro Light" panose="020B0304020202020204" pitchFamily="34" charset="0"/>
              </a:rPr>
              <a:t> – Bruno </a:t>
            </a:r>
            <a:r>
              <a:rPr lang="en-GB" dirty="0" err="1">
                <a:solidFill>
                  <a:schemeClr val="tx1"/>
                </a:solidFill>
                <a:latin typeface="Avenir Next LT Pro Light" panose="020B0304020202020204" pitchFamily="34" charset="0"/>
              </a:rPr>
              <a:t>Sciarrone</a:t>
            </a:r>
            <a:endParaRPr lang="en-GB" dirty="0">
              <a:solidFill>
                <a:schemeClr val="tx1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31" name="Rettangolo 30">
            <a:extLst>
              <a:ext uri="{FF2B5EF4-FFF2-40B4-BE49-F238E27FC236}">
                <a16:creationId xmlns:a16="http://schemas.microsoft.com/office/drawing/2014/main" id="{BA6AB1C9-6239-4C9D-BEFF-A249FA7FBC7A}"/>
              </a:ext>
            </a:extLst>
          </p:cNvPr>
          <p:cNvSpPr/>
          <p:nvPr/>
        </p:nvSpPr>
        <p:spPr>
          <a:xfrm>
            <a:off x="0" y="-4099"/>
            <a:ext cx="12192000" cy="4887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dirty="0">
                <a:solidFill>
                  <a:schemeClr val="tx1"/>
                </a:solidFill>
                <a:latin typeface="Avenir Next LT Pro Light" panose="020B0304020202020204" pitchFamily="34" charset="0"/>
              </a:rPr>
              <a:t>Creative Programming and Computing</a:t>
            </a:r>
            <a:endParaRPr lang="en-GB" dirty="0">
              <a:solidFill>
                <a:schemeClr val="tx1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7FB5C28F-6EA9-4DE6-8815-90DE7F647974}"/>
              </a:ext>
            </a:extLst>
          </p:cNvPr>
          <p:cNvSpPr txBox="1"/>
          <p:nvPr/>
        </p:nvSpPr>
        <p:spPr>
          <a:xfrm>
            <a:off x="10347319" y="6428968"/>
            <a:ext cx="1747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dirty="0" err="1">
                <a:latin typeface="Avenir Next LT Pro Light" panose="020B0304020202020204" pitchFamily="34" charset="0"/>
              </a:rPr>
              <a:t>a.a</a:t>
            </a:r>
            <a:r>
              <a:rPr lang="it-IT" dirty="0">
                <a:latin typeface="Avenir Next LT Pro Light" panose="020B0304020202020204" pitchFamily="34" charset="0"/>
              </a:rPr>
              <a:t>. 2021/2022</a:t>
            </a:r>
            <a:endParaRPr lang="en-GB" dirty="0">
              <a:latin typeface="Avenir Next LT Pro Light" panose="020B0304020202020204" pitchFamily="34" charset="0"/>
            </a:endParaRP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1012BF64-F99D-4F21-8EDC-ABD35A1F616E}"/>
              </a:ext>
            </a:extLst>
          </p:cNvPr>
          <p:cNvSpPr txBox="1"/>
          <p:nvPr/>
        </p:nvSpPr>
        <p:spPr>
          <a:xfrm>
            <a:off x="8656417" y="51029"/>
            <a:ext cx="3535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dirty="0">
                <a:latin typeface="Avenir Next LT Pro Light" panose="020B0304020202020204" pitchFamily="34" charset="0"/>
              </a:rPr>
              <a:t>Music and Acoustic Engineering</a:t>
            </a:r>
            <a:endParaRPr lang="en-GB" dirty="0">
              <a:latin typeface="Avenir Next LT Pro Light" panose="020B0304020202020204" pitchFamily="34" charset="0"/>
            </a:endParaRP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6E5FA494-41B3-8F11-82D1-6A9C36A87DA3}"/>
              </a:ext>
            </a:extLst>
          </p:cNvPr>
          <p:cNvSpPr txBox="1"/>
          <p:nvPr/>
        </p:nvSpPr>
        <p:spPr>
          <a:xfrm>
            <a:off x="1966471" y="2965285"/>
            <a:ext cx="825905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5400" dirty="0">
                <a:solidFill>
                  <a:schemeClr val="bg1"/>
                </a:solidFill>
                <a:latin typeface="Avenir Next" panose="020B0503020202020204" pitchFamily="34" charset="0"/>
              </a:rPr>
              <a:t>Thanks for your attention</a:t>
            </a:r>
          </a:p>
        </p:txBody>
      </p:sp>
    </p:spTree>
    <p:extLst>
      <p:ext uri="{BB962C8B-B14F-4D97-AF65-F5344CB8AC3E}">
        <p14:creationId xmlns:p14="http://schemas.microsoft.com/office/powerpoint/2010/main" val="6218024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1E94681D-2A4C-4A8D-B9B5-31D440D03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EC7E010-C712-408D-9787-0842AFC9F4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503FCEF-A9BA-4991-9220-E36615FB8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A069235B-22DB-4231-8291-D64DA2CDE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2BCBDF65-D7DA-47EE-9942-52F4E2D54548}"/>
              </a:ext>
            </a:extLst>
          </p:cNvPr>
          <p:cNvSpPr/>
          <p:nvPr/>
        </p:nvSpPr>
        <p:spPr>
          <a:xfrm>
            <a:off x="0" y="6369268"/>
            <a:ext cx="12192000" cy="4887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>
                <a:solidFill>
                  <a:schemeClr val="tx1"/>
                </a:solidFill>
                <a:latin typeface="Avenir Next LT Pro Light" panose="020B0304020202020204" pitchFamily="34" charset="0"/>
              </a:rPr>
              <a:t>Federico Ceriola – Gian Marco De </a:t>
            </a:r>
            <a:r>
              <a:rPr lang="en-GB" dirty="0" err="1">
                <a:solidFill>
                  <a:schemeClr val="tx1"/>
                </a:solidFill>
                <a:latin typeface="Avenir Next LT Pro Light" panose="020B0304020202020204" pitchFamily="34" charset="0"/>
              </a:rPr>
              <a:t>Bortoli</a:t>
            </a:r>
            <a:r>
              <a:rPr lang="en-GB" dirty="0">
                <a:solidFill>
                  <a:schemeClr val="tx1"/>
                </a:solidFill>
                <a:latin typeface="Avenir Next LT Pro Light" panose="020B0304020202020204" pitchFamily="34" charset="0"/>
              </a:rPr>
              <a:t> – Bruno </a:t>
            </a:r>
            <a:r>
              <a:rPr lang="en-GB" dirty="0" err="1">
                <a:solidFill>
                  <a:schemeClr val="tx1"/>
                </a:solidFill>
                <a:latin typeface="Avenir Next LT Pro Light" panose="020B0304020202020204" pitchFamily="34" charset="0"/>
              </a:rPr>
              <a:t>Sciarrone</a:t>
            </a:r>
            <a:endParaRPr lang="en-GB" dirty="0">
              <a:solidFill>
                <a:schemeClr val="tx1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31" name="Rettangolo 30">
            <a:extLst>
              <a:ext uri="{FF2B5EF4-FFF2-40B4-BE49-F238E27FC236}">
                <a16:creationId xmlns:a16="http://schemas.microsoft.com/office/drawing/2014/main" id="{BA6AB1C9-6239-4C9D-BEFF-A249FA7FBC7A}"/>
              </a:ext>
            </a:extLst>
          </p:cNvPr>
          <p:cNvSpPr/>
          <p:nvPr/>
        </p:nvSpPr>
        <p:spPr>
          <a:xfrm>
            <a:off x="0" y="-4099"/>
            <a:ext cx="12192000" cy="4887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dirty="0">
                <a:solidFill>
                  <a:schemeClr val="tx1"/>
                </a:solidFill>
                <a:latin typeface="Avenir Next LT Pro Light" panose="020B0304020202020204" pitchFamily="34" charset="0"/>
              </a:rPr>
              <a:t>Creative Programming and Computing</a:t>
            </a:r>
            <a:endParaRPr lang="en-GB" dirty="0">
              <a:solidFill>
                <a:schemeClr val="tx1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7FB5C28F-6EA9-4DE6-8815-90DE7F647974}"/>
              </a:ext>
            </a:extLst>
          </p:cNvPr>
          <p:cNvSpPr txBox="1"/>
          <p:nvPr/>
        </p:nvSpPr>
        <p:spPr>
          <a:xfrm>
            <a:off x="10347319" y="6428968"/>
            <a:ext cx="1747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dirty="0" err="1">
                <a:latin typeface="Avenir Next LT Pro Light" panose="020B0304020202020204" pitchFamily="34" charset="0"/>
              </a:rPr>
              <a:t>a.a</a:t>
            </a:r>
            <a:r>
              <a:rPr lang="it-IT" dirty="0">
                <a:latin typeface="Avenir Next LT Pro Light" panose="020B0304020202020204" pitchFamily="34" charset="0"/>
              </a:rPr>
              <a:t>. 2021/2022</a:t>
            </a:r>
            <a:endParaRPr lang="en-GB" dirty="0">
              <a:latin typeface="Avenir Next LT Pro Light" panose="020B0304020202020204" pitchFamily="34" charset="0"/>
            </a:endParaRP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1012BF64-F99D-4F21-8EDC-ABD35A1F616E}"/>
              </a:ext>
            </a:extLst>
          </p:cNvPr>
          <p:cNvSpPr txBox="1"/>
          <p:nvPr/>
        </p:nvSpPr>
        <p:spPr>
          <a:xfrm>
            <a:off x="8656417" y="51029"/>
            <a:ext cx="3535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dirty="0">
                <a:latin typeface="Avenir Next LT Pro Light" panose="020B0304020202020204" pitchFamily="34" charset="0"/>
              </a:rPr>
              <a:t>Music and Acoustic Engineering</a:t>
            </a:r>
            <a:endParaRPr lang="en-GB" dirty="0">
              <a:latin typeface="Avenir Next LT Pro Light" panose="020B0304020202020204" pitchFamily="34" charset="0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650D1AE-D3FD-49BA-B5E0-2333E763B8C7}"/>
              </a:ext>
            </a:extLst>
          </p:cNvPr>
          <p:cNvSpPr txBox="1"/>
          <p:nvPr/>
        </p:nvSpPr>
        <p:spPr>
          <a:xfrm>
            <a:off x="844823" y="1187668"/>
            <a:ext cx="23235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600" b="1" dirty="0" err="1">
                <a:solidFill>
                  <a:schemeClr val="bg1"/>
                </a:solidFill>
                <a:latin typeface="Avenir Next LT Pro Light" panose="020B0304020202020204" pitchFamily="34" charset="0"/>
              </a:rPr>
              <a:t>Our</a:t>
            </a:r>
            <a:r>
              <a:rPr lang="it-IT" sz="3600" b="1" dirty="0">
                <a:solidFill>
                  <a:schemeClr val="bg1"/>
                </a:solidFill>
                <a:latin typeface="Avenir Next LT Pro Light" panose="020B0304020202020204" pitchFamily="34" charset="0"/>
              </a:rPr>
              <a:t> Story:</a:t>
            </a:r>
            <a:endParaRPr lang="en-GB" sz="3600" b="1" dirty="0">
              <a:solidFill>
                <a:schemeClr val="bg1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1629D0CB-FC3B-4C70-A9E0-F7DD1F1D78BD}"/>
              </a:ext>
            </a:extLst>
          </p:cNvPr>
          <p:cNvSpPr txBox="1"/>
          <p:nvPr/>
        </p:nvSpPr>
        <p:spPr>
          <a:xfrm>
            <a:off x="844823" y="2395353"/>
            <a:ext cx="4740164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2400" dirty="0" err="1">
                <a:solidFill>
                  <a:schemeClr val="bg1"/>
                </a:solidFill>
                <a:latin typeface="Avenir Next LT Pro Light" panose="020B0304020202020204" pitchFamily="34" charset="0"/>
              </a:rPr>
              <a:t>Imagine</a:t>
            </a:r>
            <a:r>
              <a:rPr lang="it-IT" sz="2400" dirty="0">
                <a:solidFill>
                  <a:schemeClr val="bg1"/>
                </a:solidFill>
                <a:latin typeface="Avenir Next LT Pro Light" panose="020B0304020202020204" pitchFamily="34" charset="0"/>
              </a:rPr>
              <a:t> </a:t>
            </a:r>
            <a:r>
              <a:rPr lang="it-IT" sz="2400" dirty="0" err="1">
                <a:solidFill>
                  <a:schemeClr val="bg1"/>
                </a:solidFill>
                <a:latin typeface="Avenir Next LT Pro Light" panose="020B0304020202020204" pitchFamily="34" charset="0"/>
              </a:rPr>
              <a:t>you</a:t>
            </a:r>
            <a:r>
              <a:rPr lang="it-IT" sz="2400" dirty="0">
                <a:solidFill>
                  <a:schemeClr val="bg1"/>
                </a:solidFill>
                <a:latin typeface="Avenir Next LT Pro Light" panose="020B0304020202020204" pitchFamily="34" charset="0"/>
              </a:rPr>
              <a:t> </a:t>
            </a:r>
            <a:r>
              <a:rPr lang="it-IT" sz="2400" dirty="0" err="1">
                <a:solidFill>
                  <a:schemeClr val="bg1"/>
                </a:solidFill>
                <a:latin typeface="Avenir Next LT Pro Light" panose="020B0304020202020204" pitchFamily="34" charset="0"/>
              </a:rPr>
              <a:t>could</a:t>
            </a:r>
            <a:r>
              <a:rPr lang="it-IT" sz="2400" dirty="0">
                <a:solidFill>
                  <a:schemeClr val="bg1"/>
                </a:solidFill>
                <a:latin typeface="Avenir Next LT Pro Light" panose="020B0304020202020204" pitchFamily="34" charset="0"/>
              </a:rPr>
              <a:t> switch off </a:t>
            </a:r>
            <a:r>
              <a:rPr lang="it-IT" sz="2400" dirty="0" err="1">
                <a:solidFill>
                  <a:schemeClr val="bg1"/>
                </a:solidFill>
                <a:latin typeface="Avenir Next LT Pro Light" panose="020B0304020202020204" pitchFamily="34" charset="0"/>
              </a:rPr>
              <a:t>all</a:t>
            </a:r>
            <a:r>
              <a:rPr lang="it-IT" sz="2400" dirty="0">
                <a:solidFill>
                  <a:schemeClr val="bg1"/>
                </a:solidFill>
                <a:latin typeface="Avenir Next LT Pro Light" panose="020B0304020202020204" pitchFamily="34" charset="0"/>
              </a:rPr>
              <a:t> the </a:t>
            </a:r>
            <a:r>
              <a:rPr lang="it-IT" sz="2400" dirty="0" err="1">
                <a:solidFill>
                  <a:schemeClr val="bg1"/>
                </a:solidFill>
                <a:latin typeface="Avenir Next LT Pro Light" panose="020B0304020202020204" pitchFamily="34" charset="0"/>
              </a:rPr>
              <a:t>artificial</a:t>
            </a:r>
            <a:r>
              <a:rPr lang="it-IT" sz="2400" dirty="0">
                <a:solidFill>
                  <a:schemeClr val="bg1"/>
                </a:solidFill>
                <a:latin typeface="Avenir Next LT Pro Light" panose="020B0304020202020204" pitchFamily="34" charset="0"/>
              </a:rPr>
              <a:t> </a:t>
            </a:r>
            <a:r>
              <a:rPr lang="it-IT" sz="2400" dirty="0" err="1">
                <a:solidFill>
                  <a:schemeClr val="bg1"/>
                </a:solidFill>
                <a:latin typeface="Avenir Next LT Pro Light" panose="020B0304020202020204" pitchFamily="34" charset="0"/>
              </a:rPr>
              <a:t>lights</a:t>
            </a:r>
            <a:r>
              <a:rPr lang="it-IT" sz="2400" dirty="0">
                <a:solidFill>
                  <a:schemeClr val="bg1"/>
                </a:solidFill>
                <a:latin typeface="Avenir Next LT Pro Light" panose="020B0304020202020204" pitchFamily="34" charset="0"/>
              </a:rPr>
              <a:t> </a:t>
            </a:r>
            <a:r>
              <a:rPr lang="it-IT" sz="2400" dirty="0" err="1">
                <a:solidFill>
                  <a:schemeClr val="bg1"/>
                </a:solidFill>
                <a:latin typeface="Avenir Next LT Pro Light" panose="020B0304020202020204" pitchFamily="34" charset="0"/>
              </a:rPr>
              <a:t>above</a:t>
            </a:r>
            <a:r>
              <a:rPr lang="it-IT" sz="2400" dirty="0">
                <a:solidFill>
                  <a:schemeClr val="bg1"/>
                </a:solidFill>
                <a:latin typeface="Avenir Next LT Pro Light" panose="020B0304020202020204" pitchFamily="34" charset="0"/>
              </a:rPr>
              <a:t> </a:t>
            </a:r>
            <a:r>
              <a:rPr lang="it-IT" sz="2400" dirty="0" err="1">
                <a:solidFill>
                  <a:schemeClr val="bg1"/>
                </a:solidFill>
                <a:latin typeface="Avenir Next LT Pro Light" panose="020B0304020202020204" pitchFamily="34" charset="0"/>
              </a:rPr>
              <a:t>your</a:t>
            </a:r>
            <a:r>
              <a:rPr lang="it-IT" sz="2400" dirty="0">
                <a:solidFill>
                  <a:schemeClr val="bg1"/>
                </a:solidFill>
                <a:latin typeface="Avenir Next LT Pro Light" panose="020B0304020202020204" pitchFamily="34" charset="0"/>
              </a:rPr>
              <a:t> head.</a:t>
            </a:r>
          </a:p>
          <a:p>
            <a:pPr algn="just"/>
            <a:endParaRPr lang="it-IT" sz="2400" dirty="0">
              <a:solidFill>
                <a:schemeClr val="bg1"/>
              </a:solidFill>
              <a:latin typeface="Avenir Next LT Pro Light" panose="020B0304020202020204" pitchFamily="34" charset="0"/>
            </a:endParaRPr>
          </a:p>
          <a:p>
            <a:pPr algn="just"/>
            <a:r>
              <a:rPr lang="en-GB" dirty="0">
                <a:solidFill>
                  <a:schemeClr val="bg1"/>
                </a:solidFill>
                <a:latin typeface="Avenir Next LT Pro Light" panose="020B0304020202020204" pitchFamily="34" charset="0"/>
              </a:rPr>
              <a:t>You would be able to see the real natural light of the dark sky.</a:t>
            </a:r>
          </a:p>
          <a:p>
            <a:pPr algn="just"/>
            <a:endParaRPr lang="en-GB" dirty="0">
              <a:solidFill>
                <a:schemeClr val="bg1"/>
              </a:solidFill>
              <a:latin typeface="Avenir Next LT Pro Light" panose="020B0304020202020204" pitchFamily="34" charset="0"/>
            </a:endParaRPr>
          </a:p>
          <a:p>
            <a:pPr algn="just"/>
            <a:r>
              <a:rPr lang="en-GB" dirty="0">
                <a:solidFill>
                  <a:schemeClr val="bg1"/>
                </a:solidFill>
                <a:latin typeface="Avenir Next LT Pro Light" panose="020B0304020202020204" pitchFamily="34" charset="0"/>
              </a:rPr>
              <a:t>It would be the same experience of a child discovering the world, with equal curiosity and astonishment.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4C4AAA94-C54F-40D8-A146-21E5A8C8F806}"/>
              </a:ext>
            </a:extLst>
          </p:cNvPr>
          <p:cNvSpPr txBox="1"/>
          <p:nvPr/>
        </p:nvSpPr>
        <p:spPr>
          <a:xfrm>
            <a:off x="6295696" y="1187668"/>
            <a:ext cx="50514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600" b="1" dirty="0">
                <a:solidFill>
                  <a:schemeClr val="bg1"/>
                </a:solidFill>
                <a:latin typeface="Avenir Next LT Pro Light" panose="020B0304020202020204" pitchFamily="34" charset="0"/>
              </a:rPr>
              <a:t>Interactive Installation</a:t>
            </a:r>
            <a:endParaRPr lang="en-GB" sz="3600" b="1" dirty="0">
              <a:solidFill>
                <a:schemeClr val="bg1"/>
              </a:solidFill>
              <a:latin typeface="Avenir Next LT Pro Light" panose="020B0304020202020204" pitchFamily="34" charset="0"/>
            </a:endParaRPr>
          </a:p>
        </p:txBody>
      </p:sp>
      <p:cxnSp>
        <p:nvCxnSpPr>
          <p:cNvPr id="4" name="Connettore 2 3">
            <a:extLst>
              <a:ext uri="{FF2B5EF4-FFF2-40B4-BE49-F238E27FC236}">
                <a16:creationId xmlns:a16="http://schemas.microsoft.com/office/drawing/2014/main" id="{CD73B436-9D6B-4E4E-BC6B-BF75B15119E5}"/>
              </a:ext>
            </a:extLst>
          </p:cNvPr>
          <p:cNvCxnSpPr>
            <a:cxnSpLocks/>
          </p:cNvCxnSpPr>
          <p:nvPr/>
        </p:nvCxnSpPr>
        <p:spPr>
          <a:xfrm>
            <a:off x="3552497" y="1510833"/>
            <a:ext cx="2508503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F21262BD-1DDF-4584-9CAB-FC7004CB8C59}"/>
              </a:ext>
            </a:extLst>
          </p:cNvPr>
          <p:cNvSpPr txBox="1"/>
          <p:nvPr/>
        </p:nvSpPr>
        <p:spPr>
          <a:xfrm>
            <a:off x="6736331" y="2537034"/>
            <a:ext cx="417021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dirty="0">
                <a:solidFill>
                  <a:schemeClr val="bg1"/>
                </a:solidFill>
                <a:latin typeface="Avenir Next LT Pro Light" panose="020B0304020202020204" pitchFamily="34" charset="0"/>
              </a:rPr>
              <a:t>Visual and sound </a:t>
            </a:r>
            <a:r>
              <a:rPr lang="it-IT" sz="2800" dirty="0" err="1">
                <a:solidFill>
                  <a:schemeClr val="bg1"/>
                </a:solidFill>
                <a:latin typeface="Avenir Next LT Pro Light" panose="020B0304020202020204" pitchFamily="34" charset="0"/>
              </a:rPr>
              <a:t>discovering</a:t>
            </a:r>
            <a:r>
              <a:rPr lang="it-IT" sz="2800" dirty="0">
                <a:solidFill>
                  <a:schemeClr val="bg1"/>
                </a:solidFill>
                <a:latin typeface="Avenir Next LT Pro Light" panose="020B0304020202020204" pitchFamily="34" charset="0"/>
              </a:rPr>
              <a:t> </a:t>
            </a:r>
            <a:r>
              <a:rPr lang="it-IT" sz="2800" dirty="0" err="1">
                <a:solidFill>
                  <a:schemeClr val="bg1"/>
                </a:solidFill>
                <a:latin typeface="Avenir Next LT Pro Light" panose="020B0304020202020204" pitchFamily="34" charset="0"/>
              </a:rPr>
              <a:t>experience</a:t>
            </a:r>
            <a:endParaRPr lang="en-GB" sz="2800" dirty="0">
              <a:solidFill>
                <a:schemeClr val="bg1"/>
              </a:solidFill>
              <a:latin typeface="Avenir Next LT Pro Light" panose="020B0304020202020204" pitchFamily="34" charset="0"/>
            </a:endParaRPr>
          </a:p>
        </p:txBody>
      </p:sp>
      <p:pic>
        <p:nvPicPr>
          <p:cNvPr id="14" name="Immagine 13" descr="Immagine che contiene freccia&#10;&#10;Descrizione generata automaticamente">
            <a:extLst>
              <a:ext uri="{FF2B5EF4-FFF2-40B4-BE49-F238E27FC236}">
                <a16:creationId xmlns:a16="http://schemas.microsoft.com/office/drawing/2014/main" id="{BE9A2091-D3B4-4B06-BF55-655D99FC71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3172" y="3869248"/>
            <a:ext cx="1258191" cy="1258191"/>
          </a:xfrm>
          <a:prstGeom prst="rect">
            <a:avLst/>
          </a:prstGeom>
        </p:spPr>
      </p:pic>
      <p:pic>
        <p:nvPicPr>
          <p:cNvPr id="19" name="Immagine 18">
            <a:extLst>
              <a:ext uri="{FF2B5EF4-FFF2-40B4-BE49-F238E27FC236}">
                <a16:creationId xmlns:a16="http://schemas.microsoft.com/office/drawing/2014/main" id="{755E6DE9-8502-43EF-946E-CFC9726CFF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5934" y="3887164"/>
            <a:ext cx="1258192" cy="1258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733714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1E94681D-2A4C-4A8D-B9B5-31D440D03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EC7E010-C712-408D-9787-0842AFC9F4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503FCEF-A9BA-4991-9220-E36615FB8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A069235B-22DB-4231-8291-D64DA2CDE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2BCBDF65-D7DA-47EE-9942-52F4E2D54548}"/>
              </a:ext>
            </a:extLst>
          </p:cNvPr>
          <p:cNvSpPr/>
          <p:nvPr/>
        </p:nvSpPr>
        <p:spPr>
          <a:xfrm>
            <a:off x="0" y="6369268"/>
            <a:ext cx="12192000" cy="4887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>
                <a:solidFill>
                  <a:schemeClr val="tx1"/>
                </a:solidFill>
                <a:latin typeface="Avenir Next LT Pro Light" panose="020B0304020202020204" pitchFamily="34" charset="0"/>
              </a:rPr>
              <a:t>Federico Ceriola – Gian Marco De </a:t>
            </a:r>
            <a:r>
              <a:rPr lang="en-GB" dirty="0" err="1">
                <a:solidFill>
                  <a:schemeClr val="tx1"/>
                </a:solidFill>
                <a:latin typeface="Avenir Next LT Pro Light" panose="020B0304020202020204" pitchFamily="34" charset="0"/>
              </a:rPr>
              <a:t>Bortoli</a:t>
            </a:r>
            <a:r>
              <a:rPr lang="en-GB" dirty="0">
                <a:solidFill>
                  <a:schemeClr val="tx1"/>
                </a:solidFill>
                <a:latin typeface="Avenir Next LT Pro Light" panose="020B0304020202020204" pitchFamily="34" charset="0"/>
              </a:rPr>
              <a:t> – Bruno </a:t>
            </a:r>
            <a:r>
              <a:rPr lang="en-GB" dirty="0" err="1">
                <a:solidFill>
                  <a:schemeClr val="tx1"/>
                </a:solidFill>
                <a:latin typeface="Avenir Next LT Pro Light" panose="020B0304020202020204" pitchFamily="34" charset="0"/>
              </a:rPr>
              <a:t>Sciarrone</a:t>
            </a:r>
            <a:endParaRPr lang="en-GB" dirty="0">
              <a:solidFill>
                <a:schemeClr val="tx1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31" name="Rettangolo 30">
            <a:extLst>
              <a:ext uri="{FF2B5EF4-FFF2-40B4-BE49-F238E27FC236}">
                <a16:creationId xmlns:a16="http://schemas.microsoft.com/office/drawing/2014/main" id="{BA6AB1C9-6239-4C9D-BEFF-A249FA7FBC7A}"/>
              </a:ext>
            </a:extLst>
          </p:cNvPr>
          <p:cNvSpPr/>
          <p:nvPr/>
        </p:nvSpPr>
        <p:spPr>
          <a:xfrm>
            <a:off x="0" y="-4099"/>
            <a:ext cx="12192000" cy="4887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dirty="0">
                <a:solidFill>
                  <a:schemeClr val="tx1"/>
                </a:solidFill>
                <a:latin typeface="Avenir Next LT Pro Light" panose="020B0304020202020204" pitchFamily="34" charset="0"/>
              </a:rPr>
              <a:t>Creative Programming and Computing</a:t>
            </a:r>
            <a:endParaRPr lang="en-GB" dirty="0">
              <a:solidFill>
                <a:schemeClr val="tx1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7FB5C28F-6EA9-4DE6-8815-90DE7F647974}"/>
              </a:ext>
            </a:extLst>
          </p:cNvPr>
          <p:cNvSpPr txBox="1"/>
          <p:nvPr/>
        </p:nvSpPr>
        <p:spPr>
          <a:xfrm>
            <a:off x="10347319" y="6428968"/>
            <a:ext cx="1747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dirty="0" err="1">
                <a:latin typeface="Avenir Next LT Pro Light" panose="020B0304020202020204" pitchFamily="34" charset="0"/>
              </a:rPr>
              <a:t>a.a</a:t>
            </a:r>
            <a:r>
              <a:rPr lang="it-IT" dirty="0">
                <a:latin typeface="Avenir Next LT Pro Light" panose="020B0304020202020204" pitchFamily="34" charset="0"/>
              </a:rPr>
              <a:t>. 2021/2022</a:t>
            </a:r>
            <a:endParaRPr lang="en-GB" dirty="0">
              <a:latin typeface="Avenir Next LT Pro Light" panose="020B0304020202020204" pitchFamily="34" charset="0"/>
            </a:endParaRP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1012BF64-F99D-4F21-8EDC-ABD35A1F616E}"/>
              </a:ext>
            </a:extLst>
          </p:cNvPr>
          <p:cNvSpPr txBox="1"/>
          <p:nvPr/>
        </p:nvSpPr>
        <p:spPr>
          <a:xfrm>
            <a:off x="8656417" y="51029"/>
            <a:ext cx="3535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dirty="0">
                <a:latin typeface="Avenir Next LT Pro Light" panose="020B0304020202020204" pitchFamily="34" charset="0"/>
              </a:rPr>
              <a:t>Music and Acoustic Engineering</a:t>
            </a:r>
            <a:endParaRPr lang="en-GB" dirty="0">
              <a:latin typeface="Avenir Next LT Pro Light" panose="020B0304020202020204" pitchFamily="34" charset="0"/>
            </a:endParaRPr>
          </a:p>
        </p:txBody>
      </p:sp>
      <p:pic>
        <p:nvPicPr>
          <p:cNvPr id="10" name="Immagine 9" descr="Immagine che contiene freccia&#10;&#10;Descrizione generata automaticamente">
            <a:extLst>
              <a:ext uri="{FF2B5EF4-FFF2-40B4-BE49-F238E27FC236}">
                <a16:creationId xmlns:a16="http://schemas.microsoft.com/office/drawing/2014/main" id="{2E2A1451-5D97-7B2B-E74E-05601C51CA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614" y="2675651"/>
            <a:ext cx="1015278" cy="1015278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0ABD5D8B-61B4-85EE-35E7-0199C84589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8295" y="2675651"/>
            <a:ext cx="1015279" cy="1015279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71D93DB7-6B69-4FBB-4AC5-46714610E7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682" y="678139"/>
            <a:ext cx="1015143" cy="950894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E1D804DE-EFEB-51A2-629A-D320671B6B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5132" y="2675651"/>
            <a:ext cx="1028936" cy="1015278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5A12831D-B5B1-1D8D-D115-DD0EDA677A99}"/>
              </a:ext>
            </a:extLst>
          </p:cNvPr>
          <p:cNvSpPr txBox="1"/>
          <p:nvPr/>
        </p:nvSpPr>
        <p:spPr>
          <a:xfrm>
            <a:off x="2060781" y="3774785"/>
            <a:ext cx="11069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  <a:latin typeface="Avenir Next" panose="020B0503020202020204" pitchFamily="34" charset="0"/>
              </a:rPr>
              <a:t>Processing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AC9C91D2-99EB-51EB-077E-4B267BCA10EB}"/>
              </a:ext>
            </a:extLst>
          </p:cNvPr>
          <p:cNvSpPr txBox="1"/>
          <p:nvPr/>
        </p:nvSpPr>
        <p:spPr>
          <a:xfrm>
            <a:off x="2175098" y="1717717"/>
            <a:ext cx="8783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  <a:latin typeface="Avenir Next" panose="020B0503020202020204" pitchFamily="34" charset="0"/>
              </a:rPr>
              <a:t>GyrOSC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A1CB7AE1-8E7E-AD7E-E504-1F9D506F3022}"/>
              </a:ext>
            </a:extLst>
          </p:cNvPr>
          <p:cNvSpPr txBox="1"/>
          <p:nvPr/>
        </p:nvSpPr>
        <p:spPr>
          <a:xfrm>
            <a:off x="6444827" y="3874132"/>
            <a:ext cx="9892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  <a:latin typeface="Avenir Next" panose="020B0503020202020204" pitchFamily="34" charset="0"/>
              </a:rPr>
              <a:t>Max4Live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C37C796C-0B24-535D-69B5-3B2973A5DD9B}"/>
              </a:ext>
            </a:extLst>
          </p:cNvPr>
          <p:cNvSpPr txBox="1"/>
          <p:nvPr/>
        </p:nvSpPr>
        <p:spPr>
          <a:xfrm>
            <a:off x="8042726" y="3874132"/>
            <a:ext cx="12664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  <a:latin typeface="Avenir Next" panose="020B0503020202020204" pitchFamily="34" charset="0"/>
              </a:rPr>
              <a:t>Ableton Live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75A8DF80-AE7D-51F6-C820-13E4434B6013}"/>
              </a:ext>
            </a:extLst>
          </p:cNvPr>
          <p:cNvSpPr txBox="1"/>
          <p:nvPr/>
        </p:nvSpPr>
        <p:spPr>
          <a:xfrm>
            <a:off x="693278" y="876148"/>
            <a:ext cx="1106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  <a:latin typeface="Avenir Next" panose="020B0503020202020204" pitchFamily="34" charset="0"/>
              </a:rPr>
              <a:t>User’s interaction</a:t>
            </a: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727984E6-A6AD-6A96-E9CE-BEE7D0419F8F}"/>
              </a:ext>
            </a:extLst>
          </p:cNvPr>
          <p:cNvSpPr txBox="1"/>
          <p:nvPr/>
        </p:nvSpPr>
        <p:spPr>
          <a:xfrm>
            <a:off x="2068314" y="5211814"/>
            <a:ext cx="11069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  <a:latin typeface="Avenir Next" panose="020B0503020202020204" pitchFamily="34" charset="0"/>
              </a:rPr>
              <a:t>Video Out</a:t>
            </a: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6F73E9EF-16CD-3F6B-684D-502089E2254C}"/>
              </a:ext>
            </a:extLst>
          </p:cNvPr>
          <p:cNvSpPr txBox="1"/>
          <p:nvPr/>
        </p:nvSpPr>
        <p:spPr>
          <a:xfrm>
            <a:off x="8122462" y="5158496"/>
            <a:ext cx="11069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  <a:latin typeface="Avenir Next" panose="020B0503020202020204" pitchFamily="34" charset="0"/>
              </a:rPr>
              <a:t>Audio Out</a:t>
            </a: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39B8E9D7-3AA9-651B-6DF8-E80FAEC87193}"/>
              </a:ext>
            </a:extLst>
          </p:cNvPr>
          <p:cNvSpPr txBox="1"/>
          <p:nvPr/>
        </p:nvSpPr>
        <p:spPr>
          <a:xfrm>
            <a:off x="8122462" y="1466275"/>
            <a:ext cx="1106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>
                <a:solidFill>
                  <a:schemeClr val="bg1"/>
                </a:solidFill>
                <a:latin typeface="Avenir Next" panose="020B0503020202020204" pitchFamily="34" charset="0"/>
              </a:rPr>
              <a:t>Auxiliary Audio Out</a:t>
            </a:r>
          </a:p>
        </p:txBody>
      </p:sp>
      <p:sp>
        <p:nvSpPr>
          <p:cNvPr id="7" name="Freccia destra 6">
            <a:extLst>
              <a:ext uri="{FF2B5EF4-FFF2-40B4-BE49-F238E27FC236}">
                <a16:creationId xmlns:a16="http://schemas.microsoft.com/office/drawing/2014/main" id="{C59C19DC-4E6A-456B-8D0A-F0062CCD44DF}"/>
              </a:ext>
            </a:extLst>
          </p:cNvPr>
          <p:cNvSpPr/>
          <p:nvPr/>
        </p:nvSpPr>
        <p:spPr>
          <a:xfrm>
            <a:off x="3409122" y="3105161"/>
            <a:ext cx="2782956" cy="156258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Freccia destra 25">
            <a:extLst>
              <a:ext uri="{FF2B5EF4-FFF2-40B4-BE49-F238E27FC236}">
                <a16:creationId xmlns:a16="http://schemas.microsoft.com/office/drawing/2014/main" id="{B482E4C0-49E4-0E6E-C93C-532A4E833674}"/>
              </a:ext>
            </a:extLst>
          </p:cNvPr>
          <p:cNvSpPr/>
          <p:nvPr/>
        </p:nvSpPr>
        <p:spPr>
          <a:xfrm>
            <a:off x="7544389" y="3112781"/>
            <a:ext cx="553278" cy="1410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Freccia giù 7">
            <a:extLst>
              <a:ext uri="{FF2B5EF4-FFF2-40B4-BE49-F238E27FC236}">
                <a16:creationId xmlns:a16="http://schemas.microsoft.com/office/drawing/2014/main" id="{BA970248-4B16-76A3-906C-319203CB0B4C}"/>
              </a:ext>
            </a:extLst>
          </p:cNvPr>
          <p:cNvSpPr/>
          <p:nvPr/>
        </p:nvSpPr>
        <p:spPr>
          <a:xfrm>
            <a:off x="2515391" y="4181909"/>
            <a:ext cx="197724" cy="981642"/>
          </a:xfrm>
          <a:prstGeom prst="down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ccia giù 8">
            <a:extLst>
              <a:ext uri="{FF2B5EF4-FFF2-40B4-BE49-F238E27FC236}">
                <a16:creationId xmlns:a16="http://schemas.microsoft.com/office/drawing/2014/main" id="{FD384799-2071-AD2A-5A40-5ABC8150ED8D}"/>
              </a:ext>
            </a:extLst>
          </p:cNvPr>
          <p:cNvSpPr/>
          <p:nvPr/>
        </p:nvSpPr>
        <p:spPr>
          <a:xfrm>
            <a:off x="2515391" y="2099299"/>
            <a:ext cx="197724" cy="492498"/>
          </a:xfrm>
          <a:prstGeom prst="down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92D050"/>
              </a:solidFill>
            </a:endParaRPr>
          </a:p>
        </p:txBody>
      </p:sp>
      <p:sp>
        <p:nvSpPr>
          <p:cNvPr id="12" name="Freccia giù 11">
            <a:extLst>
              <a:ext uri="{FF2B5EF4-FFF2-40B4-BE49-F238E27FC236}">
                <a16:creationId xmlns:a16="http://schemas.microsoft.com/office/drawing/2014/main" id="{FA5056BC-823C-E53B-6DF9-6BAF9804614B}"/>
              </a:ext>
            </a:extLst>
          </p:cNvPr>
          <p:cNvSpPr/>
          <p:nvPr/>
        </p:nvSpPr>
        <p:spPr>
          <a:xfrm flipV="1">
            <a:off x="8581795" y="2104597"/>
            <a:ext cx="188278" cy="470978"/>
          </a:xfrm>
          <a:prstGeom prst="down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Freccia giù 27">
            <a:extLst>
              <a:ext uri="{FF2B5EF4-FFF2-40B4-BE49-F238E27FC236}">
                <a16:creationId xmlns:a16="http://schemas.microsoft.com/office/drawing/2014/main" id="{81A3E610-0E0C-1E88-D570-2C7650CCFB10}"/>
              </a:ext>
            </a:extLst>
          </p:cNvPr>
          <p:cNvSpPr/>
          <p:nvPr/>
        </p:nvSpPr>
        <p:spPr>
          <a:xfrm>
            <a:off x="8577072" y="4176854"/>
            <a:ext cx="197724" cy="981642"/>
          </a:xfrm>
          <a:prstGeom prst="down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Freccia curva 13">
            <a:extLst>
              <a:ext uri="{FF2B5EF4-FFF2-40B4-BE49-F238E27FC236}">
                <a16:creationId xmlns:a16="http://schemas.microsoft.com/office/drawing/2014/main" id="{CB4FBECF-6B34-1CF6-5EFD-2151BB6878C1}"/>
              </a:ext>
            </a:extLst>
          </p:cNvPr>
          <p:cNvSpPr/>
          <p:nvPr/>
        </p:nvSpPr>
        <p:spPr>
          <a:xfrm rot="5400000" flipV="1">
            <a:off x="5099521" y="-431146"/>
            <a:ext cx="724115" cy="5321768"/>
          </a:xfrm>
          <a:prstGeom prst="bentArrow">
            <a:avLst>
              <a:gd name="adj1" fmla="val 12146"/>
              <a:gd name="adj2" fmla="val 17156"/>
              <a:gd name="adj3" fmla="val 22059"/>
              <a:gd name="adj4" fmla="val 37976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7EB25A6A-7646-4FBD-61F1-A5BB10944DDD}"/>
              </a:ext>
            </a:extLst>
          </p:cNvPr>
          <p:cNvSpPr txBox="1"/>
          <p:nvPr/>
        </p:nvSpPr>
        <p:spPr>
          <a:xfrm>
            <a:off x="1145180" y="5765019"/>
            <a:ext cx="8038394" cy="400110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solidFill>
                  <a:schemeClr val="bg1"/>
                </a:solidFill>
                <a:latin typeface="Avenir Next" panose="020B0503020202020204" pitchFamily="34" charset="0"/>
              </a:rPr>
              <a:t>Perception</a:t>
            </a:r>
          </a:p>
        </p:txBody>
      </p:sp>
      <p:sp>
        <p:nvSpPr>
          <p:cNvPr id="27" name="Freccia giù 26">
            <a:extLst>
              <a:ext uri="{FF2B5EF4-FFF2-40B4-BE49-F238E27FC236}">
                <a16:creationId xmlns:a16="http://schemas.microsoft.com/office/drawing/2014/main" id="{37C92005-9E30-8FDF-4C90-42730AF7A49F}"/>
              </a:ext>
            </a:extLst>
          </p:cNvPr>
          <p:cNvSpPr/>
          <p:nvPr/>
        </p:nvSpPr>
        <p:spPr>
          <a:xfrm>
            <a:off x="1145180" y="1466275"/>
            <a:ext cx="197725" cy="398825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Rettangolo 28">
            <a:extLst>
              <a:ext uri="{FF2B5EF4-FFF2-40B4-BE49-F238E27FC236}">
                <a16:creationId xmlns:a16="http://schemas.microsoft.com/office/drawing/2014/main" id="{FEC45E70-8286-FD32-77FB-6D62DD5186EF}"/>
              </a:ext>
            </a:extLst>
          </p:cNvPr>
          <p:cNvSpPr/>
          <p:nvPr/>
        </p:nvSpPr>
        <p:spPr>
          <a:xfrm>
            <a:off x="9892519" y="1523080"/>
            <a:ext cx="288919" cy="251442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Rettangolo 35">
            <a:extLst>
              <a:ext uri="{FF2B5EF4-FFF2-40B4-BE49-F238E27FC236}">
                <a16:creationId xmlns:a16="http://schemas.microsoft.com/office/drawing/2014/main" id="{9406BD81-8457-6F60-9BEF-9F61342684D1}"/>
              </a:ext>
            </a:extLst>
          </p:cNvPr>
          <p:cNvSpPr/>
          <p:nvPr/>
        </p:nvSpPr>
        <p:spPr>
          <a:xfrm>
            <a:off x="9892519" y="1977623"/>
            <a:ext cx="288919" cy="251442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Rettangolo 37">
            <a:extLst>
              <a:ext uri="{FF2B5EF4-FFF2-40B4-BE49-F238E27FC236}">
                <a16:creationId xmlns:a16="http://schemas.microsoft.com/office/drawing/2014/main" id="{59ADF372-922B-7ACF-C1A2-30AC2CB9ECE5}"/>
              </a:ext>
            </a:extLst>
          </p:cNvPr>
          <p:cNvSpPr/>
          <p:nvPr/>
        </p:nvSpPr>
        <p:spPr>
          <a:xfrm>
            <a:off x="9892519" y="2455517"/>
            <a:ext cx="288919" cy="251442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894CBEC6-7DDF-FA89-07D3-9865C0BE13D2}"/>
              </a:ext>
            </a:extLst>
          </p:cNvPr>
          <p:cNvSpPr txBox="1"/>
          <p:nvPr/>
        </p:nvSpPr>
        <p:spPr>
          <a:xfrm>
            <a:off x="10242826" y="1498348"/>
            <a:ext cx="1426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  <a:latin typeface="Avenir Next" panose="020B0503020202020204" pitchFamily="34" charset="0"/>
              </a:rPr>
              <a:t>OSC messages</a:t>
            </a:r>
          </a:p>
        </p:txBody>
      </p:sp>
      <p:sp>
        <p:nvSpPr>
          <p:cNvPr id="40" name="CasellaDiTesto 39">
            <a:extLst>
              <a:ext uri="{FF2B5EF4-FFF2-40B4-BE49-F238E27FC236}">
                <a16:creationId xmlns:a16="http://schemas.microsoft.com/office/drawing/2014/main" id="{D4EE78CA-18F9-6359-F68E-DBF033F6D1BC}"/>
              </a:ext>
            </a:extLst>
          </p:cNvPr>
          <p:cNvSpPr txBox="1"/>
          <p:nvPr/>
        </p:nvSpPr>
        <p:spPr>
          <a:xfrm>
            <a:off x="10318598" y="2025494"/>
            <a:ext cx="12105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  <a:latin typeface="Avenir Next" panose="020B0503020202020204" pitchFamily="34" charset="0"/>
              </a:rPr>
              <a:t>Audio signal</a:t>
            </a:r>
          </a:p>
        </p:txBody>
      </p:sp>
      <p:sp>
        <p:nvSpPr>
          <p:cNvPr id="42" name="CasellaDiTesto 41">
            <a:extLst>
              <a:ext uri="{FF2B5EF4-FFF2-40B4-BE49-F238E27FC236}">
                <a16:creationId xmlns:a16="http://schemas.microsoft.com/office/drawing/2014/main" id="{DB53146B-015C-B0D1-E5B5-9055DB78E3DA}"/>
              </a:ext>
            </a:extLst>
          </p:cNvPr>
          <p:cNvSpPr txBox="1"/>
          <p:nvPr/>
        </p:nvSpPr>
        <p:spPr>
          <a:xfrm>
            <a:off x="10293905" y="2491263"/>
            <a:ext cx="11929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  <a:latin typeface="Avenir Next" panose="020B0503020202020204" pitchFamily="34" charset="0"/>
              </a:rPr>
              <a:t>Video signal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E80566C9-DADF-BB4C-0F17-92970D15EFAD}"/>
              </a:ext>
            </a:extLst>
          </p:cNvPr>
          <p:cNvSpPr txBox="1"/>
          <p:nvPr/>
        </p:nvSpPr>
        <p:spPr>
          <a:xfrm>
            <a:off x="4774325" y="808530"/>
            <a:ext cx="2851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  <a:latin typeface="Avenir Next" panose="020B0503020202020204" pitchFamily="34" charset="0"/>
              </a:rPr>
              <a:t>SIGNAL ROUTING</a:t>
            </a:r>
          </a:p>
        </p:txBody>
      </p:sp>
    </p:spTree>
    <p:extLst>
      <p:ext uri="{BB962C8B-B14F-4D97-AF65-F5344CB8AC3E}">
        <p14:creationId xmlns:p14="http://schemas.microsoft.com/office/powerpoint/2010/main" val="2928816608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1E94681D-2A4C-4A8D-B9B5-31D440D03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EC7E010-C712-408D-9787-0842AFC9F4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503FCEF-A9BA-4991-9220-E36615FB8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A069235B-22DB-4231-8291-D64DA2CDE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2BCBDF65-D7DA-47EE-9942-52F4E2D54548}"/>
              </a:ext>
            </a:extLst>
          </p:cNvPr>
          <p:cNvSpPr/>
          <p:nvPr/>
        </p:nvSpPr>
        <p:spPr>
          <a:xfrm>
            <a:off x="0" y="6369268"/>
            <a:ext cx="12192000" cy="4887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>
                <a:solidFill>
                  <a:schemeClr val="tx1"/>
                </a:solidFill>
                <a:latin typeface="Avenir Next LT Pro Light" panose="020B0304020202020204" pitchFamily="34" charset="0"/>
              </a:rPr>
              <a:t>Federico Ceriola – Gian Marco De </a:t>
            </a:r>
            <a:r>
              <a:rPr lang="en-GB" dirty="0" err="1">
                <a:solidFill>
                  <a:schemeClr val="tx1"/>
                </a:solidFill>
                <a:latin typeface="Avenir Next LT Pro Light" panose="020B0304020202020204" pitchFamily="34" charset="0"/>
              </a:rPr>
              <a:t>Bortoli</a:t>
            </a:r>
            <a:r>
              <a:rPr lang="en-GB" dirty="0">
                <a:solidFill>
                  <a:schemeClr val="tx1"/>
                </a:solidFill>
                <a:latin typeface="Avenir Next LT Pro Light" panose="020B0304020202020204" pitchFamily="34" charset="0"/>
              </a:rPr>
              <a:t> – Bruno </a:t>
            </a:r>
            <a:r>
              <a:rPr lang="en-GB" dirty="0" err="1">
                <a:solidFill>
                  <a:schemeClr val="tx1"/>
                </a:solidFill>
                <a:latin typeface="Avenir Next LT Pro Light" panose="020B0304020202020204" pitchFamily="34" charset="0"/>
              </a:rPr>
              <a:t>Sciarrone</a:t>
            </a:r>
            <a:endParaRPr lang="en-GB" dirty="0">
              <a:solidFill>
                <a:schemeClr val="tx1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31" name="Rettangolo 30">
            <a:extLst>
              <a:ext uri="{FF2B5EF4-FFF2-40B4-BE49-F238E27FC236}">
                <a16:creationId xmlns:a16="http://schemas.microsoft.com/office/drawing/2014/main" id="{BA6AB1C9-6239-4C9D-BEFF-A249FA7FBC7A}"/>
              </a:ext>
            </a:extLst>
          </p:cNvPr>
          <p:cNvSpPr/>
          <p:nvPr/>
        </p:nvSpPr>
        <p:spPr>
          <a:xfrm>
            <a:off x="0" y="-4099"/>
            <a:ext cx="12192000" cy="4887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dirty="0">
                <a:solidFill>
                  <a:schemeClr val="tx1"/>
                </a:solidFill>
                <a:latin typeface="Avenir Next LT Pro Light" panose="020B0304020202020204" pitchFamily="34" charset="0"/>
              </a:rPr>
              <a:t>Creative Programming and Computing</a:t>
            </a:r>
            <a:endParaRPr lang="en-GB" dirty="0">
              <a:solidFill>
                <a:schemeClr val="tx1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7FB5C28F-6EA9-4DE6-8815-90DE7F647974}"/>
              </a:ext>
            </a:extLst>
          </p:cNvPr>
          <p:cNvSpPr txBox="1"/>
          <p:nvPr/>
        </p:nvSpPr>
        <p:spPr>
          <a:xfrm>
            <a:off x="10347319" y="6428968"/>
            <a:ext cx="1747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dirty="0" err="1">
                <a:latin typeface="Avenir Next LT Pro Light" panose="020B0304020202020204" pitchFamily="34" charset="0"/>
              </a:rPr>
              <a:t>a.a</a:t>
            </a:r>
            <a:r>
              <a:rPr lang="it-IT" dirty="0">
                <a:latin typeface="Avenir Next LT Pro Light" panose="020B0304020202020204" pitchFamily="34" charset="0"/>
              </a:rPr>
              <a:t>. 2021/2022</a:t>
            </a:r>
            <a:endParaRPr lang="en-GB" dirty="0">
              <a:latin typeface="Avenir Next LT Pro Light" panose="020B0304020202020204" pitchFamily="34" charset="0"/>
            </a:endParaRP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1012BF64-F99D-4F21-8EDC-ABD35A1F616E}"/>
              </a:ext>
            </a:extLst>
          </p:cNvPr>
          <p:cNvSpPr txBox="1"/>
          <p:nvPr/>
        </p:nvSpPr>
        <p:spPr>
          <a:xfrm>
            <a:off x="8656417" y="51029"/>
            <a:ext cx="3535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dirty="0">
                <a:latin typeface="Avenir Next LT Pro Light" panose="020B0304020202020204" pitchFamily="34" charset="0"/>
              </a:rPr>
              <a:t>Music and Acoustic Engineering</a:t>
            </a:r>
            <a:endParaRPr lang="en-GB" dirty="0">
              <a:latin typeface="Avenir Next LT Pro Light" panose="020B0304020202020204" pitchFamily="34" charset="0"/>
            </a:endParaRP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06B6DAD6-9EA6-D1BA-1D8E-39ECBC7F9B37}"/>
              </a:ext>
            </a:extLst>
          </p:cNvPr>
          <p:cNvSpPr txBox="1"/>
          <p:nvPr/>
        </p:nvSpPr>
        <p:spPr>
          <a:xfrm>
            <a:off x="769224" y="970779"/>
            <a:ext cx="50522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  <a:latin typeface="Avenir Next" panose="020B0503020202020204" pitchFamily="34" charset="0"/>
              </a:rPr>
              <a:t>Design – Evolution in time</a:t>
            </a:r>
          </a:p>
        </p:txBody>
      </p:sp>
      <p:pic>
        <p:nvPicPr>
          <p:cNvPr id="32" name="Immagine 31" descr="Immagine che contiene testo, scuro, veivolo&#10;&#10;Descrizione generata automaticamente">
            <a:extLst>
              <a:ext uri="{FF2B5EF4-FFF2-40B4-BE49-F238E27FC236}">
                <a16:creationId xmlns:a16="http://schemas.microsoft.com/office/drawing/2014/main" id="{A09F777C-F5D6-EDE8-57AE-100B71847F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6699" y="1198691"/>
            <a:ext cx="3823626" cy="2269689"/>
          </a:xfrm>
          <a:prstGeom prst="rect">
            <a:avLst/>
          </a:prstGeom>
        </p:spPr>
      </p:pic>
      <p:pic>
        <p:nvPicPr>
          <p:cNvPr id="35" name="Immagine 34" descr="Immagine che contiene testo&#10;&#10;Descrizione generata automaticamente">
            <a:extLst>
              <a:ext uri="{FF2B5EF4-FFF2-40B4-BE49-F238E27FC236}">
                <a16:creationId xmlns:a16="http://schemas.microsoft.com/office/drawing/2014/main" id="{14C3AD3D-72B8-BD29-F8B3-2242B5414A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6699" y="3605540"/>
            <a:ext cx="3823628" cy="2269690"/>
          </a:xfrm>
          <a:prstGeom prst="rect">
            <a:avLst/>
          </a:prstGeom>
        </p:spPr>
      </p:pic>
      <p:sp>
        <p:nvSpPr>
          <p:cNvPr id="45" name="CasellaDiTesto 44">
            <a:extLst>
              <a:ext uri="{FF2B5EF4-FFF2-40B4-BE49-F238E27FC236}">
                <a16:creationId xmlns:a16="http://schemas.microsoft.com/office/drawing/2014/main" id="{364D8410-A0E8-0DB6-31DE-A565ECF08A40}"/>
              </a:ext>
            </a:extLst>
          </p:cNvPr>
          <p:cNvSpPr txBox="1"/>
          <p:nvPr/>
        </p:nvSpPr>
        <p:spPr>
          <a:xfrm>
            <a:off x="996599" y="1854854"/>
            <a:ext cx="5995560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  <a:latin typeface="Avenir Next" panose="020B0503020202020204" pitchFamily="34" charset="0"/>
              </a:rPr>
              <a:t>Night:</a:t>
            </a:r>
          </a:p>
          <a:p>
            <a:endParaRPr lang="en-GB" sz="2000" dirty="0">
              <a:solidFill>
                <a:schemeClr val="bg1"/>
              </a:solidFill>
              <a:latin typeface="Avenir Next" panose="020B0503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  <a:latin typeface="Avenir Next" panose="020B0503020202020204" pitchFamily="34" charset="0"/>
              </a:rPr>
              <a:t>Interaction with the application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  <a:latin typeface="Avenir Next" panose="020B0503020202020204" pitchFamily="34" charset="0"/>
              </a:rPr>
              <a:t>Presence of the Moon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  <a:latin typeface="Avenir Next" panose="020B0503020202020204" pitchFamily="34" charset="0"/>
              </a:rPr>
              <a:t>Visible pollution </a:t>
            </a:r>
          </a:p>
          <a:p>
            <a:endParaRPr lang="en-GB" sz="2000" dirty="0">
              <a:solidFill>
                <a:schemeClr val="bg1"/>
              </a:solidFill>
              <a:latin typeface="Avenir Next" panose="020B0503020202020204" pitchFamily="34" charset="0"/>
            </a:endParaRPr>
          </a:p>
          <a:p>
            <a:endParaRPr lang="en-GB" sz="2000" dirty="0">
              <a:solidFill>
                <a:schemeClr val="bg1"/>
              </a:solidFill>
              <a:latin typeface="Avenir Next" panose="020B0503020202020204" pitchFamily="34" charset="0"/>
            </a:endParaRPr>
          </a:p>
          <a:p>
            <a:r>
              <a:rPr lang="en-GB" sz="2400" dirty="0">
                <a:solidFill>
                  <a:schemeClr val="bg1"/>
                </a:solidFill>
                <a:latin typeface="Avenir Next" panose="020B0503020202020204" pitchFamily="34" charset="0"/>
              </a:rPr>
              <a:t>Day:</a:t>
            </a:r>
          </a:p>
          <a:p>
            <a:endParaRPr lang="en-GB" sz="2000" dirty="0">
              <a:solidFill>
                <a:schemeClr val="bg1"/>
              </a:solidFill>
              <a:latin typeface="Avenir Next" panose="020B0503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  <a:latin typeface="Avenir Next" panose="020B0503020202020204" pitchFamily="34" charset="0"/>
              </a:rPr>
              <a:t>Immersive auditory experience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  <a:latin typeface="Avenir Next" panose="020B0503020202020204" pitchFamily="34" charset="0"/>
              </a:rPr>
              <a:t>Presence of the Sun</a:t>
            </a:r>
          </a:p>
          <a:p>
            <a:endParaRPr lang="en-GB" sz="2000" dirty="0">
              <a:solidFill>
                <a:schemeClr val="bg1"/>
              </a:solidFill>
              <a:latin typeface="Avenir Next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0018670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1E94681D-2A4C-4A8D-B9B5-31D440D03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EC7E010-C712-408D-9787-0842AFC9F4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503FCEF-A9BA-4991-9220-E36615FB8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A069235B-22DB-4231-8291-D64DA2CDE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2BCBDF65-D7DA-47EE-9942-52F4E2D54548}"/>
              </a:ext>
            </a:extLst>
          </p:cNvPr>
          <p:cNvSpPr/>
          <p:nvPr/>
        </p:nvSpPr>
        <p:spPr>
          <a:xfrm>
            <a:off x="0" y="6369268"/>
            <a:ext cx="12192000" cy="4887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>
                <a:solidFill>
                  <a:schemeClr val="tx1"/>
                </a:solidFill>
                <a:latin typeface="Avenir Next LT Pro Light" panose="020B0304020202020204" pitchFamily="34" charset="0"/>
              </a:rPr>
              <a:t>Federico Ceriola – Gian Marco De </a:t>
            </a:r>
            <a:r>
              <a:rPr lang="en-GB" dirty="0" err="1">
                <a:solidFill>
                  <a:schemeClr val="tx1"/>
                </a:solidFill>
                <a:latin typeface="Avenir Next LT Pro Light" panose="020B0304020202020204" pitchFamily="34" charset="0"/>
              </a:rPr>
              <a:t>Bortoli</a:t>
            </a:r>
            <a:r>
              <a:rPr lang="en-GB" dirty="0">
                <a:solidFill>
                  <a:schemeClr val="tx1"/>
                </a:solidFill>
                <a:latin typeface="Avenir Next LT Pro Light" panose="020B0304020202020204" pitchFamily="34" charset="0"/>
              </a:rPr>
              <a:t> – Bruno </a:t>
            </a:r>
            <a:r>
              <a:rPr lang="en-GB" dirty="0" err="1">
                <a:solidFill>
                  <a:schemeClr val="tx1"/>
                </a:solidFill>
                <a:latin typeface="Avenir Next LT Pro Light" panose="020B0304020202020204" pitchFamily="34" charset="0"/>
              </a:rPr>
              <a:t>Sciarrone</a:t>
            </a:r>
            <a:endParaRPr lang="en-GB" dirty="0">
              <a:solidFill>
                <a:schemeClr val="tx1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31" name="Rettangolo 30">
            <a:extLst>
              <a:ext uri="{FF2B5EF4-FFF2-40B4-BE49-F238E27FC236}">
                <a16:creationId xmlns:a16="http://schemas.microsoft.com/office/drawing/2014/main" id="{BA6AB1C9-6239-4C9D-BEFF-A249FA7FBC7A}"/>
              </a:ext>
            </a:extLst>
          </p:cNvPr>
          <p:cNvSpPr/>
          <p:nvPr/>
        </p:nvSpPr>
        <p:spPr>
          <a:xfrm>
            <a:off x="0" y="-4099"/>
            <a:ext cx="12192000" cy="4887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dirty="0">
                <a:solidFill>
                  <a:schemeClr val="tx1"/>
                </a:solidFill>
                <a:latin typeface="Avenir Next LT Pro Light" panose="020B0304020202020204" pitchFamily="34" charset="0"/>
              </a:rPr>
              <a:t>Creative Programming and Computing</a:t>
            </a:r>
            <a:endParaRPr lang="en-GB" dirty="0">
              <a:solidFill>
                <a:schemeClr val="tx1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7FB5C28F-6EA9-4DE6-8815-90DE7F647974}"/>
              </a:ext>
            </a:extLst>
          </p:cNvPr>
          <p:cNvSpPr txBox="1"/>
          <p:nvPr/>
        </p:nvSpPr>
        <p:spPr>
          <a:xfrm>
            <a:off x="10347319" y="6428968"/>
            <a:ext cx="1747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dirty="0" err="1">
                <a:latin typeface="Avenir Next LT Pro Light" panose="020B0304020202020204" pitchFamily="34" charset="0"/>
              </a:rPr>
              <a:t>a.a</a:t>
            </a:r>
            <a:r>
              <a:rPr lang="it-IT" dirty="0">
                <a:latin typeface="Avenir Next LT Pro Light" panose="020B0304020202020204" pitchFamily="34" charset="0"/>
              </a:rPr>
              <a:t>. 2021/2022</a:t>
            </a:r>
            <a:endParaRPr lang="en-GB" dirty="0">
              <a:latin typeface="Avenir Next LT Pro Light" panose="020B0304020202020204" pitchFamily="34" charset="0"/>
            </a:endParaRP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1012BF64-F99D-4F21-8EDC-ABD35A1F616E}"/>
              </a:ext>
            </a:extLst>
          </p:cNvPr>
          <p:cNvSpPr txBox="1"/>
          <p:nvPr/>
        </p:nvSpPr>
        <p:spPr>
          <a:xfrm>
            <a:off x="8656417" y="51029"/>
            <a:ext cx="3535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dirty="0">
                <a:latin typeface="Avenir Next LT Pro Light" panose="020B0304020202020204" pitchFamily="34" charset="0"/>
              </a:rPr>
              <a:t>Music and Acoustic Engineering</a:t>
            </a:r>
            <a:endParaRPr lang="en-GB" dirty="0">
              <a:latin typeface="Avenir Next LT Pro Light" panose="020B0304020202020204" pitchFamily="34" charset="0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201D68C7-E429-A55E-2499-0732FC225813}"/>
              </a:ext>
            </a:extLst>
          </p:cNvPr>
          <p:cNvSpPr txBox="1"/>
          <p:nvPr/>
        </p:nvSpPr>
        <p:spPr>
          <a:xfrm>
            <a:off x="736268" y="1774395"/>
            <a:ext cx="5865508" cy="200054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  <a:latin typeface="Avenir Next" panose="020B0503020202020204" pitchFamily="34" charset="0"/>
              </a:rPr>
              <a:t>Stars layer</a:t>
            </a:r>
          </a:p>
          <a:p>
            <a:endParaRPr lang="en-GB" sz="2000" dirty="0">
              <a:solidFill>
                <a:schemeClr val="bg1"/>
              </a:solidFill>
              <a:latin typeface="Avenir Next" panose="020B0503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  <a:latin typeface="Avenir Next" panose="020B0503020202020204" pitchFamily="34" charset="0"/>
              </a:rPr>
              <a:t>Real database with information about coordinates (J2000), temperature and visual magnitude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  <a:latin typeface="Avenir Next" panose="020B0503020202020204" pitchFamily="34" charset="0"/>
              </a:rPr>
              <a:t>Current time at application first launch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  <a:latin typeface="Avenir Next" panose="020B0503020202020204" pitchFamily="34" charset="0"/>
              </a:rPr>
              <a:t>GPS position of the user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2A220A03-6D6A-8642-CBBE-3501CE3ACB4D}"/>
              </a:ext>
            </a:extLst>
          </p:cNvPr>
          <p:cNvSpPr txBox="1"/>
          <p:nvPr/>
        </p:nvSpPr>
        <p:spPr>
          <a:xfrm>
            <a:off x="736268" y="4752416"/>
            <a:ext cx="5793574" cy="1015663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  <a:latin typeface="Avenir Next" panose="020B0503020202020204" pitchFamily="34" charset="0"/>
              </a:rPr>
              <a:t>Projection in cartesian coordinates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  <a:latin typeface="Avenir Next" panose="020B0503020202020204" pitchFamily="34" charset="0"/>
              </a:rPr>
              <a:t>Colour based on the temperature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  <a:latin typeface="Avenir Next" panose="020B0503020202020204" pitchFamily="34" charset="0"/>
              </a:rPr>
              <a:t>Dimension and Opacity based on visual magnitude</a:t>
            </a:r>
          </a:p>
        </p:txBody>
      </p:sp>
      <p:sp>
        <p:nvSpPr>
          <p:cNvPr id="4" name="Freccia giù 3">
            <a:extLst>
              <a:ext uri="{FF2B5EF4-FFF2-40B4-BE49-F238E27FC236}">
                <a16:creationId xmlns:a16="http://schemas.microsoft.com/office/drawing/2014/main" id="{36C6A801-9CC0-4FCD-D2B6-3B76952C7E30}"/>
              </a:ext>
            </a:extLst>
          </p:cNvPr>
          <p:cNvSpPr/>
          <p:nvPr/>
        </p:nvSpPr>
        <p:spPr>
          <a:xfrm>
            <a:off x="3285652" y="3862229"/>
            <a:ext cx="694806" cy="88813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Immagine 5" descr="Immagine che contiene pioggia, natura, oggetto da esterni, cielo notturno&#10;&#10;Descrizione generata automaticamente">
            <a:extLst>
              <a:ext uri="{FF2B5EF4-FFF2-40B4-BE49-F238E27FC236}">
                <a16:creationId xmlns:a16="http://schemas.microsoft.com/office/drawing/2014/main" id="{398C587D-6523-1829-8ED6-F0A00C0EB3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8936" y="2904909"/>
            <a:ext cx="4876270" cy="2355620"/>
          </a:xfrm>
          <a:prstGeom prst="rect">
            <a:avLst/>
          </a:prstGeom>
        </p:spPr>
      </p:pic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AE1DFA23-857F-5059-DB1B-69175A7C0518}"/>
              </a:ext>
            </a:extLst>
          </p:cNvPr>
          <p:cNvSpPr txBox="1"/>
          <p:nvPr/>
        </p:nvSpPr>
        <p:spPr>
          <a:xfrm>
            <a:off x="771327" y="984318"/>
            <a:ext cx="52638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  <a:latin typeface="Avenir Next" panose="020B0503020202020204" pitchFamily="34" charset="0"/>
              </a:rPr>
              <a:t>Design – Evolution in space</a:t>
            </a:r>
          </a:p>
        </p:txBody>
      </p:sp>
    </p:spTree>
    <p:extLst>
      <p:ext uri="{BB962C8B-B14F-4D97-AF65-F5344CB8AC3E}">
        <p14:creationId xmlns:p14="http://schemas.microsoft.com/office/powerpoint/2010/main" val="3197711969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1E94681D-2A4C-4A8D-B9B5-31D440D03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EC7E010-C712-408D-9787-0842AFC9F4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503FCEF-A9BA-4991-9220-E36615FB8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A069235B-22DB-4231-8291-D64DA2CDE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2BCBDF65-D7DA-47EE-9942-52F4E2D54548}"/>
              </a:ext>
            </a:extLst>
          </p:cNvPr>
          <p:cNvSpPr/>
          <p:nvPr/>
        </p:nvSpPr>
        <p:spPr>
          <a:xfrm>
            <a:off x="0" y="6369268"/>
            <a:ext cx="12192000" cy="4887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>
                <a:solidFill>
                  <a:schemeClr val="tx1"/>
                </a:solidFill>
                <a:latin typeface="Avenir Next LT Pro Light" panose="020B0304020202020204" pitchFamily="34" charset="0"/>
              </a:rPr>
              <a:t>Federico Ceriola – Gian Marco De </a:t>
            </a:r>
            <a:r>
              <a:rPr lang="en-GB" dirty="0" err="1">
                <a:solidFill>
                  <a:schemeClr val="tx1"/>
                </a:solidFill>
                <a:latin typeface="Avenir Next LT Pro Light" panose="020B0304020202020204" pitchFamily="34" charset="0"/>
              </a:rPr>
              <a:t>Bortoli</a:t>
            </a:r>
            <a:r>
              <a:rPr lang="en-GB" dirty="0">
                <a:solidFill>
                  <a:schemeClr val="tx1"/>
                </a:solidFill>
                <a:latin typeface="Avenir Next LT Pro Light" panose="020B0304020202020204" pitchFamily="34" charset="0"/>
              </a:rPr>
              <a:t> – Bruno </a:t>
            </a:r>
            <a:r>
              <a:rPr lang="en-GB" dirty="0" err="1">
                <a:solidFill>
                  <a:schemeClr val="tx1"/>
                </a:solidFill>
                <a:latin typeface="Avenir Next LT Pro Light" panose="020B0304020202020204" pitchFamily="34" charset="0"/>
              </a:rPr>
              <a:t>Sciarrone</a:t>
            </a:r>
            <a:endParaRPr lang="en-GB" dirty="0">
              <a:solidFill>
                <a:schemeClr val="tx1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31" name="Rettangolo 30">
            <a:extLst>
              <a:ext uri="{FF2B5EF4-FFF2-40B4-BE49-F238E27FC236}">
                <a16:creationId xmlns:a16="http://schemas.microsoft.com/office/drawing/2014/main" id="{BA6AB1C9-6239-4C9D-BEFF-A249FA7FBC7A}"/>
              </a:ext>
            </a:extLst>
          </p:cNvPr>
          <p:cNvSpPr/>
          <p:nvPr/>
        </p:nvSpPr>
        <p:spPr>
          <a:xfrm>
            <a:off x="0" y="-4099"/>
            <a:ext cx="12192000" cy="4887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dirty="0">
                <a:solidFill>
                  <a:schemeClr val="tx1"/>
                </a:solidFill>
                <a:latin typeface="Avenir Next LT Pro Light" panose="020B0304020202020204" pitchFamily="34" charset="0"/>
              </a:rPr>
              <a:t>Creative Programming and Computing</a:t>
            </a:r>
            <a:endParaRPr lang="en-GB" dirty="0">
              <a:solidFill>
                <a:schemeClr val="tx1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7FB5C28F-6EA9-4DE6-8815-90DE7F647974}"/>
              </a:ext>
            </a:extLst>
          </p:cNvPr>
          <p:cNvSpPr txBox="1"/>
          <p:nvPr/>
        </p:nvSpPr>
        <p:spPr>
          <a:xfrm>
            <a:off x="10347319" y="6428968"/>
            <a:ext cx="1747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dirty="0" err="1">
                <a:latin typeface="Avenir Next LT Pro Light" panose="020B0304020202020204" pitchFamily="34" charset="0"/>
              </a:rPr>
              <a:t>a.a</a:t>
            </a:r>
            <a:r>
              <a:rPr lang="it-IT" dirty="0">
                <a:latin typeface="Avenir Next LT Pro Light" panose="020B0304020202020204" pitchFamily="34" charset="0"/>
              </a:rPr>
              <a:t>. 2021/2022</a:t>
            </a:r>
            <a:endParaRPr lang="en-GB" dirty="0">
              <a:latin typeface="Avenir Next LT Pro Light" panose="020B0304020202020204" pitchFamily="34" charset="0"/>
            </a:endParaRP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1012BF64-F99D-4F21-8EDC-ABD35A1F616E}"/>
              </a:ext>
            </a:extLst>
          </p:cNvPr>
          <p:cNvSpPr txBox="1"/>
          <p:nvPr/>
        </p:nvSpPr>
        <p:spPr>
          <a:xfrm>
            <a:off x="8656417" y="51029"/>
            <a:ext cx="3535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dirty="0">
                <a:latin typeface="Avenir Next LT Pro Light" panose="020B0304020202020204" pitchFamily="34" charset="0"/>
              </a:rPr>
              <a:t>Music and Acoustic Engineering</a:t>
            </a:r>
            <a:endParaRPr lang="en-GB" dirty="0">
              <a:latin typeface="Avenir Next LT Pro Light" panose="020B0304020202020204" pitchFamily="34" charset="0"/>
            </a:endParaRP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06B6DAD6-9EA6-D1BA-1D8E-39ECBC7F9B37}"/>
              </a:ext>
            </a:extLst>
          </p:cNvPr>
          <p:cNvSpPr txBox="1"/>
          <p:nvPr/>
        </p:nvSpPr>
        <p:spPr>
          <a:xfrm>
            <a:off x="929840" y="1307541"/>
            <a:ext cx="5940793" cy="20005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  <a:latin typeface="Avenir Next" panose="020B0503020202020204" pitchFamily="34" charset="0"/>
              </a:rPr>
              <a:t>Pollution layer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000" dirty="0">
              <a:solidFill>
                <a:schemeClr val="bg1"/>
              </a:solidFill>
              <a:latin typeface="Avenir Next" panose="020B0503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  <a:latin typeface="Avenir Next" panose="020B0503020202020204" pitchFamily="34" charset="0"/>
              </a:rPr>
              <a:t>3D Perlin Noise technique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  <a:latin typeface="Avenir Next" panose="020B0503020202020204" pitchFamily="34" charset="0"/>
              </a:rPr>
              <a:t>Cone of visibility from which we gather information:</a:t>
            </a:r>
          </a:p>
          <a:p>
            <a:r>
              <a:rPr lang="en-GB" sz="2000" dirty="0">
                <a:solidFill>
                  <a:schemeClr val="bg1"/>
                </a:solidFill>
                <a:latin typeface="Avenir Next" panose="020B0503020202020204" pitchFamily="34" charset="0"/>
              </a:rPr>
              <a:t>      - density of the stars</a:t>
            </a:r>
          </a:p>
          <a:p>
            <a:r>
              <a:rPr lang="en-GB" sz="2000" dirty="0">
                <a:solidFill>
                  <a:schemeClr val="bg1"/>
                </a:solidFill>
                <a:latin typeface="Avenir Next" panose="020B0503020202020204" pitchFamily="34" charset="0"/>
              </a:rPr>
              <a:t>      - dominant colour	</a:t>
            </a:r>
          </a:p>
        </p:txBody>
      </p:sp>
      <p:pic>
        <p:nvPicPr>
          <p:cNvPr id="7" name="Immagine 6" descr="Immagine che contiene natura, cielo notturno&#10;&#10;Descrizione generata automaticamente">
            <a:extLst>
              <a:ext uri="{FF2B5EF4-FFF2-40B4-BE49-F238E27FC236}">
                <a16:creationId xmlns:a16="http://schemas.microsoft.com/office/drawing/2014/main" id="{3888CEA1-9A03-0ADF-0B71-BC6BDB3414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9831" y="1315785"/>
            <a:ext cx="3611115" cy="2052498"/>
          </a:xfrm>
          <a:prstGeom prst="rect">
            <a:avLst/>
          </a:prstGeom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3702F433-CEF9-149B-9241-6E6A97EB231D}"/>
              </a:ext>
            </a:extLst>
          </p:cNvPr>
          <p:cNvSpPr txBox="1"/>
          <p:nvPr/>
        </p:nvSpPr>
        <p:spPr>
          <a:xfrm>
            <a:off x="929840" y="3955153"/>
            <a:ext cx="4801314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  <a:latin typeface="Avenir Next" panose="020B0503020202020204" pitchFamily="34" charset="0"/>
              </a:rPr>
              <a:t>Sky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000" dirty="0">
              <a:solidFill>
                <a:schemeClr val="bg1"/>
              </a:solidFill>
              <a:latin typeface="Avenir Next" panose="020B0503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  <a:latin typeface="Avenir Next" panose="020B0503020202020204" pitchFamily="34" charset="0"/>
              </a:rPr>
              <a:t>Colour interpolation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  <a:latin typeface="Avenir Next" panose="020B0503020202020204" pitchFamily="34" charset="0"/>
              </a:rPr>
              <a:t>Opacity controlled by sound intensity	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5C47AC36-192E-B329-26A8-E6C9C55501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9010" y="3669706"/>
            <a:ext cx="3651936" cy="2052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97320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1E94681D-2A4C-4A8D-B9B5-31D440D03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EC7E010-C712-408D-9787-0842AFC9F4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503FCEF-A9BA-4991-9220-E36615FB8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A069235B-22DB-4231-8291-D64DA2CDE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2BCBDF65-D7DA-47EE-9942-52F4E2D54548}"/>
              </a:ext>
            </a:extLst>
          </p:cNvPr>
          <p:cNvSpPr/>
          <p:nvPr/>
        </p:nvSpPr>
        <p:spPr>
          <a:xfrm>
            <a:off x="0" y="6369268"/>
            <a:ext cx="12192000" cy="4887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>
                <a:solidFill>
                  <a:schemeClr val="tx1"/>
                </a:solidFill>
                <a:latin typeface="Avenir Next LT Pro Light" panose="020B0304020202020204" pitchFamily="34" charset="0"/>
              </a:rPr>
              <a:t>Federico Ceriola – Gian Marco De </a:t>
            </a:r>
            <a:r>
              <a:rPr lang="en-GB" dirty="0" err="1">
                <a:solidFill>
                  <a:schemeClr val="tx1"/>
                </a:solidFill>
                <a:latin typeface="Avenir Next LT Pro Light" panose="020B0304020202020204" pitchFamily="34" charset="0"/>
              </a:rPr>
              <a:t>Bortoli</a:t>
            </a:r>
            <a:r>
              <a:rPr lang="en-GB" dirty="0">
                <a:solidFill>
                  <a:schemeClr val="tx1"/>
                </a:solidFill>
                <a:latin typeface="Avenir Next LT Pro Light" panose="020B0304020202020204" pitchFamily="34" charset="0"/>
              </a:rPr>
              <a:t> – Bruno </a:t>
            </a:r>
            <a:r>
              <a:rPr lang="en-GB" dirty="0" err="1">
                <a:solidFill>
                  <a:schemeClr val="tx1"/>
                </a:solidFill>
                <a:latin typeface="Avenir Next LT Pro Light" panose="020B0304020202020204" pitchFamily="34" charset="0"/>
              </a:rPr>
              <a:t>Sciarrone</a:t>
            </a:r>
            <a:endParaRPr lang="en-GB" dirty="0">
              <a:solidFill>
                <a:schemeClr val="tx1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31" name="Rettangolo 30">
            <a:extLst>
              <a:ext uri="{FF2B5EF4-FFF2-40B4-BE49-F238E27FC236}">
                <a16:creationId xmlns:a16="http://schemas.microsoft.com/office/drawing/2014/main" id="{BA6AB1C9-6239-4C9D-BEFF-A249FA7FBC7A}"/>
              </a:ext>
            </a:extLst>
          </p:cNvPr>
          <p:cNvSpPr/>
          <p:nvPr/>
        </p:nvSpPr>
        <p:spPr>
          <a:xfrm>
            <a:off x="0" y="-4099"/>
            <a:ext cx="12192000" cy="4887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dirty="0">
                <a:solidFill>
                  <a:schemeClr val="tx1"/>
                </a:solidFill>
                <a:latin typeface="Avenir Next LT Pro Light" panose="020B0304020202020204" pitchFamily="34" charset="0"/>
              </a:rPr>
              <a:t>Creative Programming and Computing</a:t>
            </a:r>
            <a:endParaRPr lang="en-GB" dirty="0">
              <a:solidFill>
                <a:schemeClr val="tx1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7FB5C28F-6EA9-4DE6-8815-90DE7F647974}"/>
              </a:ext>
            </a:extLst>
          </p:cNvPr>
          <p:cNvSpPr txBox="1"/>
          <p:nvPr/>
        </p:nvSpPr>
        <p:spPr>
          <a:xfrm>
            <a:off x="10347319" y="6428968"/>
            <a:ext cx="1747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dirty="0" err="1">
                <a:latin typeface="Avenir Next LT Pro Light" panose="020B0304020202020204" pitchFamily="34" charset="0"/>
              </a:rPr>
              <a:t>a.a</a:t>
            </a:r>
            <a:r>
              <a:rPr lang="it-IT" dirty="0">
                <a:latin typeface="Avenir Next LT Pro Light" panose="020B0304020202020204" pitchFamily="34" charset="0"/>
              </a:rPr>
              <a:t>. 2021/2022</a:t>
            </a:r>
            <a:endParaRPr lang="en-GB" dirty="0">
              <a:latin typeface="Avenir Next LT Pro Light" panose="020B0304020202020204" pitchFamily="34" charset="0"/>
            </a:endParaRP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1012BF64-F99D-4F21-8EDC-ABD35A1F616E}"/>
              </a:ext>
            </a:extLst>
          </p:cNvPr>
          <p:cNvSpPr txBox="1"/>
          <p:nvPr/>
        </p:nvSpPr>
        <p:spPr>
          <a:xfrm>
            <a:off x="8656417" y="51029"/>
            <a:ext cx="3535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dirty="0">
                <a:latin typeface="Avenir Next LT Pro Light" panose="020B0304020202020204" pitchFamily="34" charset="0"/>
              </a:rPr>
              <a:t>Music and Acoustic Engineering</a:t>
            </a:r>
            <a:endParaRPr lang="en-GB" dirty="0">
              <a:latin typeface="Avenir Next LT Pro Light" panose="020B0304020202020204" pitchFamily="34" charset="0"/>
            </a:endParaRP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D6BA1E24-A302-FC60-5EE0-FDBFAEAD5899}"/>
              </a:ext>
            </a:extLst>
          </p:cNvPr>
          <p:cNvSpPr txBox="1"/>
          <p:nvPr/>
        </p:nvSpPr>
        <p:spPr>
          <a:xfrm>
            <a:off x="1070218" y="1156783"/>
            <a:ext cx="13083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  <a:latin typeface="Avenir Next" panose="020B0503020202020204" pitchFamily="34" charset="0"/>
              </a:rPr>
              <a:t>Moon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458EBFCA-E731-2ADC-92E6-6E2339AEA021}"/>
              </a:ext>
            </a:extLst>
          </p:cNvPr>
          <p:cNvSpPr txBox="1"/>
          <p:nvPr/>
        </p:nvSpPr>
        <p:spPr>
          <a:xfrm>
            <a:off x="909173" y="2045889"/>
            <a:ext cx="6273817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  <a:latin typeface="Avenir Next" panose="020B0503020202020204" pitchFamily="34" charset="0"/>
              </a:rPr>
              <a:t>Rendered with the use of the 2D Perlin Noise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  <a:latin typeface="Avenir Next" panose="020B0503020202020204" pitchFamily="34" charset="0"/>
              </a:rPr>
              <a:t>Interaction with the pointer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B3565EAA-6091-B2A5-A66E-4CB0DD8EE1E7}"/>
              </a:ext>
            </a:extLst>
          </p:cNvPr>
          <p:cNvSpPr txBox="1"/>
          <p:nvPr/>
        </p:nvSpPr>
        <p:spPr>
          <a:xfrm>
            <a:off x="1070218" y="3589509"/>
            <a:ext cx="8803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  <a:latin typeface="Avenir Next" panose="020B0503020202020204" pitchFamily="34" charset="0"/>
              </a:rPr>
              <a:t>Sun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86F6BE99-B371-633E-EF9F-48D8CC88EDCE}"/>
              </a:ext>
            </a:extLst>
          </p:cNvPr>
          <p:cNvSpPr txBox="1"/>
          <p:nvPr/>
        </p:nvSpPr>
        <p:spPr>
          <a:xfrm>
            <a:off x="909173" y="4473584"/>
            <a:ext cx="6273817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  <a:latin typeface="Avenir Next" panose="020B0503020202020204" pitchFamily="34" charset="0"/>
              </a:rPr>
              <a:t>Sound spectrum analysis visualization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  <a:latin typeface="Avenir Next" panose="020B0503020202020204" pitchFamily="34" charset="0"/>
              </a:rPr>
              <a:t>Amplitude spectrum wrapped around the </a:t>
            </a:r>
            <a:r>
              <a:rPr lang="en-GB" sz="2000" dirty="0" err="1">
                <a:solidFill>
                  <a:schemeClr val="bg1"/>
                </a:solidFill>
                <a:latin typeface="Avenir Next" panose="020B0503020202020204" pitchFamily="34" charset="0"/>
              </a:rPr>
              <a:t>center</a:t>
            </a:r>
            <a:r>
              <a:rPr lang="en-GB" sz="2000" dirty="0">
                <a:solidFill>
                  <a:schemeClr val="bg1"/>
                </a:solidFill>
                <a:latin typeface="Avenir Next" panose="020B0503020202020204" pitchFamily="34" charset="0"/>
              </a:rPr>
              <a:t> composing the sun’s rays</a:t>
            </a:r>
          </a:p>
        </p:txBody>
      </p:sp>
      <p:pic>
        <p:nvPicPr>
          <p:cNvPr id="4" name="Immagine 3" descr="Immagine che contiene cielo notturno&#10;&#10;Descrizione generata automaticamente">
            <a:extLst>
              <a:ext uri="{FF2B5EF4-FFF2-40B4-BE49-F238E27FC236}">
                <a16:creationId xmlns:a16="http://schemas.microsoft.com/office/drawing/2014/main" id="{B0848938-7ACE-D26A-D16B-41ECE28F2E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4151" y="971275"/>
            <a:ext cx="3526740" cy="2282008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C1895B55-95A2-BF74-C9E4-7930977DED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8440" y="3698979"/>
            <a:ext cx="3526740" cy="2175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976306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1E94681D-2A4C-4A8D-B9B5-31D440D03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EC7E010-C712-408D-9787-0842AFC9F4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503FCEF-A9BA-4991-9220-E36615FB8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A069235B-22DB-4231-8291-D64DA2CDE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2BCBDF65-D7DA-47EE-9942-52F4E2D54548}"/>
              </a:ext>
            </a:extLst>
          </p:cNvPr>
          <p:cNvSpPr/>
          <p:nvPr/>
        </p:nvSpPr>
        <p:spPr>
          <a:xfrm>
            <a:off x="0" y="6369268"/>
            <a:ext cx="12192000" cy="4887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>
                <a:solidFill>
                  <a:schemeClr val="tx1"/>
                </a:solidFill>
                <a:latin typeface="Avenir Next LT Pro Light" panose="020B0304020202020204" pitchFamily="34" charset="0"/>
              </a:rPr>
              <a:t>Federico Ceriola – Gian Marco De </a:t>
            </a:r>
            <a:r>
              <a:rPr lang="en-GB" dirty="0" err="1">
                <a:solidFill>
                  <a:schemeClr val="tx1"/>
                </a:solidFill>
                <a:latin typeface="Avenir Next LT Pro Light" panose="020B0304020202020204" pitchFamily="34" charset="0"/>
              </a:rPr>
              <a:t>Bortoli</a:t>
            </a:r>
            <a:r>
              <a:rPr lang="en-GB" dirty="0">
                <a:solidFill>
                  <a:schemeClr val="tx1"/>
                </a:solidFill>
                <a:latin typeface="Avenir Next LT Pro Light" panose="020B0304020202020204" pitchFamily="34" charset="0"/>
              </a:rPr>
              <a:t> – Bruno </a:t>
            </a:r>
            <a:r>
              <a:rPr lang="en-GB" dirty="0" err="1">
                <a:solidFill>
                  <a:schemeClr val="tx1"/>
                </a:solidFill>
                <a:latin typeface="Avenir Next LT Pro Light" panose="020B0304020202020204" pitchFamily="34" charset="0"/>
              </a:rPr>
              <a:t>Sciarrone</a:t>
            </a:r>
            <a:endParaRPr lang="en-GB" dirty="0">
              <a:solidFill>
                <a:schemeClr val="tx1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31" name="Rettangolo 30">
            <a:extLst>
              <a:ext uri="{FF2B5EF4-FFF2-40B4-BE49-F238E27FC236}">
                <a16:creationId xmlns:a16="http://schemas.microsoft.com/office/drawing/2014/main" id="{BA6AB1C9-6239-4C9D-BEFF-A249FA7FBC7A}"/>
              </a:ext>
            </a:extLst>
          </p:cNvPr>
          <p:cNvSpPr/>
          <p:nvPr/>
        </p:nvSpPr>
        <p:spPr>
          <a:xfrm>
            <a:off x="0" y="-4099"/>
            <a:ext cx="12192000" cy="4887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dirty="0">
                <a:solidFill>
                  <a:schemeClr val="tx1"/>
                </a:solidFill>
                <a:latin typeface="Avenir Next LT Pro Light" panose="020B0304020202020204" pitchFamily="34" charset="0"/>
              </a:rPr>
              <a:t>Creative Programming and Computing</a:t>
            </a:r>
            <a:endParaRPr lang="en-GB" dirty="0">
              <a:solidFill>
                <a:schemeClr val="tx1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7FB5C28F-6EA9-4DE6-8815-90DE7F647974}"/>
              </a:ext>
            </a:extLst>
          </p:cNvPr>
          <p:cNvSpPr txBox="1"/>
          <p:nvPr/>
        </p:nvSpPr>
        <p:spPr>
          <a:xfrm>
            <a:off x="10347319" y="6428968"/>
            <a:ext cx="1747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dirty="0" err="1">
                <a:latin typeface="Avenir Next LT Pro Light" panose="020B0304020202020204" pitchFamily="34" charset="0"/>
              </a:rPr>
              <a:t>a.a</a:t>
            </a:r>
            <a:r>
              <a:rPr lang="it-IT" dirty="0">
                <a:latin typeface="Avenir Next LT Pro Light" panose="020B0304020202020204" pitchFamily="34" charset="0"/>
              </a:rPr>
              <a:t>. 2021/2022</a:t>
            </a:r>
            <a:endParaRPr lang="en-GB" dirty="0">
              <a:latin typeface="Avenir Next LT Pro Light" panose="020B0304020202020204" pitchFamily="34" charset="0"/>
            </a:endParaRP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1012BF64-F99D-4F21-8EDC-ABD35A1F616E}"/>
              </a:ext>
            </a:extLst>
          </p:cNvPr>
          <p:cNvSpPr txBox="1"/>
          <p:nvPr/>
        </p:nvSpPr>
        <p:spPr>
          <a:xfrm>
            <a:off x="8656417" y="51029"/>
            <a:ext cx="3535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dirty="0">
                <a:latin typeface="Avenir Next LT Pro Light" panose="020B0304020202020204" pitchFamily="34" charset="0"/>
              </a:rPr>
              <a:t>Music and Acoustic Engineering</a:t>
            </a:r>
            <a:endParaRPr lang="en-GB" dirty="0">
              <a:latin typeface="Avenir Next LT Pro Light" panose="020B0304020202020204" pitchFamily="34" charset="0"/>
            </a:endParaRP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06B6DAD6-9EA6-D1BA-1D8E-39ECBC7F9B37}"/>
              </a:ext>
            </a:extLst>
          </p:cNvPr>
          <p:cNvSpPr txBox="1"/>
          <p:nvPr/>
        </p:nvSpPr>
        <p:spPr>
          <a:xfrm>
            <a:off x="591671" y="914400"/>
            <a:ext cx="60381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  <a:latin typeface="Avenir Next" panose="020B0503020202020204" pitchFamily="34" charset="0"/>
              </a:rPr>
              <a:t>Interaction – OSC messages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E85F23B5-BA24-5F46-BEDC-EDDFA095FC09}"/>
              </a:ext>
            </a:extLst>
          </p:cNvPr>
          <p:cNvSpPr txBox="1"/>
          <p:nvPr/>
        </p:nvSpPr>
        <p:spPr>
          <a:xfrm>
            <a:off x="806824" y="1990498"/>
            <a:ext cx="833717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Avenir Next" panose="020B0503020202020204" pitchFamily="34" charset="0"/>
              </a:rPr>
              <a:t>The interaction takes place in the main, and is made entirely with OSC messages. </a:t>
            </a:r>
          </a:p>
          <a:p>
            <a:br>
              <a:rPr lang="en-GB" sz="2000" dirty="0">
                <a:solidFill>
                  <a:schemeClr val="bg1"/>
                </a:solidFill>
                <a:latin typeface="Avenir Next" panose="020B0503020202020204" pitchFamily="34" charset="0"/>
              </a:rPr>
            </a:br>
            <a:r>
              <a:rPr lang="en-GB" sz="2000" dirty="0">
                <a:solidFill>
                  <a:schemeClr val="bg1"/>
                </a:solidFill>
                <a:latin typeface="Avenir Next" panose="020B0503020202020204" pitchFamily="34" charset="0"/>
              </a:rPr>
              <a:t>The user interacts with the application with </a:t>
            </a:r>
            <a:r>
              <a:rPr lang="en-GB" sz="2000" dirty="0" err="1">
                <a:solidFill>
                  <a:schemeClr val="bg1"/>
                </a:solidFill>
                <a:latin typeface="Avenir Next" panose="020B0503020202020204" pitchFamily="34" charset="0"/>
              </a:rPr>
              <a:t>GyrOSC</a:t>
            </a:r>
            <a:r>
              <a:rPr lang="en-GB" sz="2000" dirty="0">
                <a:solidFill>
                  <a:schemeClr val="bg1"/>
                </a:solidFill>
                <a:latin typeface="Avenir Next" panose="020B0503020202020204" pitchFamily="34" charset="0"/>
              </a:rPr>
              <a:t> application on any device where the app is available;</a:t>
            </a:r>
          </a:p>
          <a:p>
            <a:br>
              <a:rPr lang="en-GB" sz="2000" dirty="0">
                <a:solidFill>
                  <a:schemeClr val="bg1"/>
                </a:solidFill>
                <a:latin typeface="Avenir Next" panose="020B0503020202020204" pitchFamily="34" charset="0"/>
              </a:rPr>
            </a:br>
            <a:r>
              <a:rPr lang="en-GB" sz="2000" dirty="0" err="1">
                <a:solidFill>
                  <a:schemeClr val="bg1"/>
                </a:solidFill>
                <a:latin typeface="Avenir Next" panose="020B0503020202020204" pitchFamily="34" charset="0"/>
              </a:rPr>
              <a:t>GyrOSC</a:t>
            </a:r>
            <a:r>
              <a:rPr lang="en-GB" sz="2000" dirty="0">
                <a:solidFill>
                  <a:schemeClr val="bg1"/>
                </a:solidFill>
                <a:latin typeface="Avenir Next" panose="020B0503020202020204" pitchFamily="34" charset="0"/>
              </a:rPr>
              <a:t> sends three </a:t>
            </a:r>
            <a:r>
              <a:rPr lang="en-GB" sz="2000" dirty="0" err="1">
                <a:solidFill>
                  <a:schemeClr val="bg1"/>
                </a:solidFill>
                <a:latin typeface="Avenir Next" panose="020B0503020202020204" pitchFamily="34" charset="0"/>
              </a:rPr>
              <a:t>adresses</a:t>
            </a:r>
            <a:r>
              <a:rPr lang="en-GB" sz="2000" dirty="0">
                <a:solidFill>
                  <a:schemeClr val="bg1"/>
                </a:solidFill>
                <a:latin typeface="Avenir Next" panose="020B0503020202020204" pitchFamily="34" charset="0"/>
              </a:rPr>
              <a:t>, which are the gyroscope, the accelerometer and the GPS, that are received by Processing and used to build the pointer.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D0DD9C83-8C73-29D7-BE69-05651A9F98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6433" y="662516"/>
            <a:ext cx="2520871" cy="5469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434460"/>
      </p:ext>
    </p:extLst>
  </p:cSld>
  <p:clrMapOvr>
    <a:masterClrMapping/>
  </p:clrMapOvr>
  <p:transition spd="slow">
    <p:wipe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Custom 8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96A9A9"/>
      </a:accent1>
      <a:accent2>
        <a:srgbClr val="CB58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D0690C"/>
      </a:hlink>
      <a:folHlink>
        <a:srgbClr val="9696A0"/>
      </a:folHlink>
    </a:clrScheme>
    <a:fontScheme name="Savon">
      <a:majorFont>
        <a:latin typeface="Goudy Old Style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oudy Old Style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VTI" id="{A72E8C35-66DD-49F8-AF66-813F19B983AE}" vid="{93CCBC76-B7A1-4C3D-93EA-5CE34C4670F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1609</TotalTime>
  <Words>1251</Words>
  <Application>Microsoft Office PowerPoint</Application>
  <PresentationFormat>Widescreen</PresentationFormat>
  <Paragraphs>214</Paragraphs>
  <Slides>21</Slides>
  <Notes>0</Notes>
  <HiddenSlides>0</HiddenSlides>
  <MMClips>1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21</vt:i4>
      </vt:variant>
    </vt:vector>
  </HeadingPairs>
  <TitlesOfParts>
    <vt:vector size="28" baseType="lpstr">
      <vt:lpstr>Amasis MT Pro Light</vt:lpstr>
      <vt:lpstr>Arial</vt:lpstr>
      <vt:lpstr>Avenir Next</vt:lpstr>
      <vt:lpstr>Avenir Next LT Pro Light</vt:lpstr>
      <vt:lpstr>Garamond</vt:lpstr>
      <vt:lpstr>Goudy Old Style</vt:lpstr>
      <vt:lpstr>SavonVTI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Federico Ceriola</dc:creator>
  <cp:lastModifiedBy>Gian Marco</cp:lastModifiedBy>
  <cp:revision>17</cp:revision>
  <dcterms:created xsi:type="dcterms:W3CDTF">2021-12-01T10:17:18Z</dcterms:created>
  <dcterms:modified xsi:type="dcterms:W3CDTF">2022-06-27T17:49:31Z</dcterms:modified>
</cp:coreProperties>
</file>